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60" r:id="rId7"/>
    <p:sldId id="261" r:id="rId8"/>
    <p:sldId id="262" r:id="rId9"/>
    <p:sldId id="263" r:id="rId10"/>
    <p:sldId id="264" r:id="rId11"/>
    <p:sldId id="266" r:id="rId12"/>
    <p:sldId id="267" r:id="rId13"/>
    <p:sldId id="268" r:id="rId14"/>
    <p:sldId id="269" r:id="rId15"/>
    <p:sldId id="265"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C800"/>
    <a:srgbClr val="00A79C"/>
    <a:srgbClr val="F5F3EE"/>
    <a:srgbClr val="E03F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170CC8-6CA7-4B96-376E-4E0D2FBB5B0B}" v="30" dt="2025-04-24T07:32:03.203"/>
    <p1510:client id="{27ADE3E3-FA71-4038-A8B6-CDFABB373D09}" v="811" dt="2025-04-23T13:23:59.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5"/>
    <p:restoredTop sz="96405"/>
  </p:normalViewPr>
  <p:slideViewPr>
    <p:cSldViewPr snapToGrid="0" snapToObjects="1">
      <p:cViewPr varScale="1">
        <p:scale>
          <a:sx n="111" d="100"/>
          <a:sy n="111" d="100"/>
        </p:scale>
        <p:origin x="7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79F08F-7A26-784A-959C-AC2013E6AC4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023F550-7CB3-6444-9E0C-0AB519E382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F8F3DC3E-C36A-1648-9F6F-535E9BE5673B}"/>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5" name="Tijdelijke aanduiding voor voettekst 4">
            <a:extLst>
              <a:ext uri="{FF2B5EF4-FFF2-40B4-BE49-F238E27FC236}">
                <a16:creationId xmlns:a16="http://schemas.microsoft.com/office/drawing/2014/main" id="{68245E9A-2945-874B-8DCF-5AEA661C59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3B7B3E6-B403-2244-B07E-15276B1D5065}"/>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348321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B2D1FE-0309-6C43-99D9-C1AC1C90075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8BBFAB5-4231-FB46-8DF1-A20B0D9DCD4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EF8821-2AAD-594F-AC3A-1C9B6C5C3A70}"/>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5" name="Tijdelijke aanduiding voor voettekst 4">
            <a:extLst>
              <a:ext uri="{FF2B5EF4-FFF2-40B4-BE49-F238E27FC236}">
                <a16:creationId xmlns:a16="http://schemas.microsoft.com/office/drawing/2014/main" id="{1966BAD7-B983-AA47-9581-737D20B56EA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944B9D5-A8F5-C546-B597-2939753DC600}"/>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747503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6D12D32-7DAF-E947-8A90-35A479B18BF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FF3BACF-2CBA-794B-8730-FEBD7E33011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E11F6DE-FE14-6042-857F-953078468257}"/>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5" name="Tijdelijke aanduiding voor voettekst 4">
            <a:extLst>
              <a:ext uri="{FF2B5EF4-FFF2-40B4-BE49-F238E27FC236}">
                <a16:creationId xmlns:a16="http://schemas.microsoft.com/office/drawing/2014/main" id="{8CC5D4E0-6E2B-CD4D-8DC5-9A809DCDCFF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296F4F3-78DB-E44B-A26F-2BACE88E1DC6}"/>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311031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49FAE1-DC1B-744D-80BE-E94179FE318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5B3EC40-2D6D-7148-8967-2AD2D2AC65A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6AF8683-C256-A740-9817-D3449B907636}"/>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5" name="Tijdelijke aanduiding voor voettekst 4">
            <a:extLst>
              <a:ext uri="{FF2B5EF4-FFF2-40B4-BE49-F238E27FC236}">
                <a16:creationId xmlns:a16="http://schemas.microsoft.com/office/drawing/2014/main" id="{5B328EF5-AF7B-3647-B11C-D73647B8BE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181787A-B683-9D47-8401-6C33B95E2CFF}"/>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511048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40C4B2-E8EE-E54F-B3E8-2B02833FC63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DF64D6B-44C7-084C-ABCC-FB6ACF8C48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E385951-CF86-6346-A41B-47D60E0A0B9F}"/>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5" name="Tijdelijke aanduiding voor voettekst 4">
            <a:extLst>
              <a:ext uri="{FF2B5EF4-FFF2-40B4-BE49-F238E27FC236}">
                <a16:creationId xmlns:a16="http://schemas.microsoft.com/office/drawing/2014/main" id="{DD49B229-FC19-2B4D-996A-FF0A94CEBE4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39951F-767B-1A44-BF60-615348648281}"/>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70446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59E3AD-C95F-0F44-851E-A48427C00BE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DDE5452-8178-CA41-A2E3-94AC7ED5864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884EC46-7664-7C41-A3D1-FBF970337EA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32D9A72-EC26-444A-955A-FA95D55F7188}"/>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6" name="Tijdelijke aanduiding voor voettekst 5">
            <a:extLst>
              <a:ext uri="{FF2B5EF4-FFF2-40B4-BE49-F238E27FC236}">
                <a16:creationId xmlns:a16="http://schemas.microsoft.com/office/drawing/2014/main" id="{964A7016-4587-E849-9998-BEB9EE600DD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81EDFAC-E743-414C-9B2D-A680AF6960CA}"/>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123766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AC9BA3-F672-1645-A07B-A4F361C043F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7B84E91-B48C-B84E-8D91-1CE3156CED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AD94C3D-F550-3040-B525-F2183F4B70A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E38E008-EEAA-E247-9BA4-10D1FADA8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7F1E16B-4906-E746-9754-4F93E62C7A6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6A793A0-D38F-6A40-B278-C18F19CD699C}"/>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8" name="Tijdelijke aanduiding voor voettekst 7">
            <a:extLst>
              <a:ext uri="{FF2B5EF4-FFF2-40B4-BE49-F238E27FC236}">
                <a16:creationId xmlns:a16="http://schemas.microsoft.com/office/drawing/2014/main" id="{017BFA35-96FB-D44D-903B-B01677D6989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B0C75D6-3F42-F24B-A341-35BA497D8C22}"/>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140700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4B170-949C-3640-8C50-DF81CB91D59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6B8D70E-1A17-F740-97AE-6A2B37437B51}"/>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4" name="Tijdelijke aanduiding voor voettekst 3">
            <a:extLst>
              <a:ext uri="{FF2B5EF4-FFF2-40B4-BE49-F238E27FC236}">
                <a16:creationId xmlns:a16="http://schemas.microsoft.com/office/drawing/2014/main" id="{E3CF2F29-4F88-744F-88F7-17ABE94FF4D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14D5468-8E01-6D48-A66D-0A3837157C68}"/>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2206026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3F5B43B-9691-1447-A061-34119ED023FF}"/>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3" name="Tijdelijke aanduiding voor voettekst 2">
            <a:extLst>
              <a:ext uri="{FF2B5EF4-FFF2-40B4-BE49-F238E27FC236}">
                <a16:creationId xmlns:a16="http://schemas.microsoft.com/office/drawing/2014/main" id="{A5A75772-8C30-0F45-A99E-E9971F798D9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665F172-7A46-A945-A3F6-74E66FE37DA9}"/>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2957101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866AF7-A21D-D84C-9AF8-0FC530C39A5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7459766-493D-8248-944D-D766D9CD12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6C2AD43-2EBD-954C-AE22-E994E517B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12C7E8D-6690-DE44-97ED-1297B413E629}"/>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6" name="Tijdelijke aanduiding voor voettekst 5">
            <a:extLst>
              <a:ext uri="{FF2B5EF4-FFF2-40B4-BE49-F238E27FC236}">
                <a16:creationId xmlns:a16="http://schemas.microsoft.com/office/drawing/2014/main" id="{4E3D61B9-44BD-DE45-81E4-A108737B0CF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4AC2C4F-7752-7443-8B2B-A5089DCBB916}"/>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197196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7E66BE-8147-0F4D-9D4A-02D77742678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13A81FA-C2B2-564B-B208-3C508D54EE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5EC897B-EB10-8B4B-B32A-EEB0B109E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8C4B200-812A-244B-9CB4-FE0782E0EDC1}"/>
              </a:ext>
            </a:extLst>
          </p:cNvPr>
          <p:cNvSpPr>
            <a:spLocks noGrp="1"/>
          </p:cNvSpPr>
          <p:nvPr>
            <p:ph type="dt" sz="half" idx="10"/>
          </p:nvPr>
        </p:nvSpPr>
        <p:spPr/>
        <p:txBody>
          <a:bodyPr/>
          <a:lstStyle/>
          <a:p>
            <a:fld id="{06056C11-E8ED-8648-A160-805C094F29B4}" type="datetimeFigureOut">
              <a:rPr lang="nl-NL" smtClean="0"/>
              <a:t>24-4-2025</a:t>
            </a:fld>
            <a:endParaRPr lang="nl-NL"/>
          </a:p>
        </p:txBody>
      </p:sp>
      <p:sp>
        <p:nvSpPr>
          <p:cNvPr id="6" name="Tijdelijke aanduiding voor voettekst 5">
            <a:extLst>
              <a:ext uri="{FF2B5EF4-FFF2-40B4-BE49-F238E27FC236}">
                <a16:creationId xmlns:a16="http://schemas.microsoft.com/office/drawing/2014/main" id="{58BB24E2-7EA6-0F4E-920C-2BBC02C8EDE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1207B66-A64B-EE42-BD4C-3885C09878D6}"/>
              </a:ext>
            </a:extLst>
          </p:cNvPr>
          <p:cNvSpPr>
            <a:spLocks noGrp="1"/>
          </p:cNvSpPr>
          <p:nvPr>
            <p:ph type="sldNum" sz="quarter" idx="12"/>
          </p:nvPr>
        </p:nvSpPr>
        <p:spPr/>
        <p:txBody>
          <a:bodyPr/>
          <a:lstStyle/>
          <a:p>
            <a:fld id="{3592FE97-1804-2F40-AA08-2056967DFCDF}" type="slidenum">
              <a:rPr lang="nl-NL" smtClean="0"/>
              <a:t>‹#›</a:t>
            </a:fld>
            <a:endParaRPr lang="nl-NL"/>
          </a:p>
        </p:txBody>
      </p:sp>
    </p:spTree>
    <p:extLst>
      <p:ext uri="{BB962C8B-B14F-4D97-AF65-F5344CB8AC3E}">
        <p14:creationId xmlns:p14="http://schemas.microsoft.com/office/powerpoint/2010/main" val="3792389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A6740BA-5917-534F-A32D-62B5092196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DFC5A22-B932-654E-BE28-D3FE92CAE0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2FCD3FA-4217-754B-8A4C-28B459635A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56C11-E8ED-8648-A160-805C094F29B4}" type="datetimeFigureOut">
              <a:rPr lang="nl-NL" smtClean="0"/>
              <a:t>24-4-2025</a:t>
            </a:fld>
            <a:endParaRPr lang="nl-NL"/>
          </a:p>
        </p:txBody>
      </p:sp>
      <p:sp>
        <p:nvSpPr>
          <p:cNvPr id="5" name="Tijdelijke aanduiding voor voettekst 4">
            <a:extLst>
              <a:ext uri="{FF2B5EF4-FFF2-40B4-BE49-F238E27FC236}">
                <a16:creationId xmlns:a16="http://schemas.microsoft.com/office/drawing/2014/main" id="{E5A83856-D9A2-944D-B485-EA3062C938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001CFCC-E0FA-D446-A903-7454EAF648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2FE97-1804-2F40-AA08-2056967DFCDF}" type="slidenum">
              <a:rPr lang="nl-NL" smtClean="0"/>
              <a:t>‹#›</a:t>
            </a:fld>
            <a:endParaRPr lang="nl-NL"/>
          </a:p>
        </p:txBody>
      </p:sp>
    </p:spTree>
    <p:extLst>
      <p:ext uri="{BB962C8B-B14F-4D97-AF65-F5344CB8AC3E}">
        <p14:creationId xmlns:p14="http://schemas.microsoft.com/office/powerpoint/2010/main" val="1884666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basisvaardigheden.nl/kennisbank/moeite-met-basisvaardigheden-hoe-bespreek-je-dit" TargetMode="Externa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hyperlink" Target="https://www.youtube.com/watch?v=lzkNO4SCbig" TargetMode="Externa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basisvaardigheden.nl/kennisbank/hoe-bereik-je-mensen-die-moeite-hebben-met-lezen-en-schrijven"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65CF3F0E-ED58-994C-8A69-2DD1E8FD115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464324D1-028A-B340-80EC-0DDB8AB81729}"/>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itel 1">
            <a:extLst>
              <a:ext uri="{FF2B5EF4-FFF2-40B4-BE49-F238E27FC236}">
                <a16:creationId xmlns:a16="http://schemas.microsoft.com/office/drawing/2014/main" id="{419A24F8-2144-8D40-B441-8ADAC49B5EB1}"/>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De Ervaringsraad</a:t>
            </a:r>
            <a:endParaRPr lang="nl-NL" dirty="0"/>
          </a:p>
        </p:txBody>
      </p:sp>
      <p:sp>
        <p:nvSpPr>
          <p:cNvPr id="16" name="Rechthoek 15">
            <a:extLst>
              <a:ext uri="{FF2B5EF4-FFF2-40B4-BE49-F238E27FC236}">
                <a16:creationId xmlns:a16="http://schemas.microsoft.com/office/drawing/2014/main" id="{0CB819DF-EC95-D64B-B9A2-BF1DA25AC52C}"/>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CA94BF7F-1993-E249-B810-EC231F1FB95A}"/>
              </a:ext>
            </a:extLst>
          </p:cNvPr>
          <p:cNvSpPr/>
          <p:nvPr/>
        </p:nvSpPr>
        <p:spPr>
          <a:xfrm>
            <a:off x="838200" y="3503278"/>
            <a:ext cx="11106182" cy="461665"/>
          </a:xfrm>
          <a:prstGeom prst="rect">
            <a:avLst/>
          </a:prstGeom>
        </p:spPr>
        <p:txBody>
          <a:bodyPr wrap="none">
            <a:spAutoFit/>
          </a:bodyPr>
          <a:lstStyle/>
          <a:p>
            <a:r>
              <a:rPr lang="nl-NL" sz="2400" dirty="0">
                <a:effectLst/>
                <a:latin typeface="Verdana" panose="020B0604030504040204" pitchFamily="34" charset="0"/>
              </a:rPr>
              <a:t>In gesprek over basisvaardigheden en hindernissen in de samenleving</a:t>
            </a:r>
          </a:p>
        </p:txBody>
      </p:sp>
    </p:spTree>
    <p:extLst>
      <p:ext uri="{BB962C8B-B14F-4D97-AF65-F5344CB8AC3E}">
        <p14:creationId xmlns:p14="http://schemas.microsoft.com/office/powerpoint/2010/main" val="3583427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91FAA-A416-A518-C2DF-36161220136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9A011C6-8657-82EE-AE80-3EA90A5A9E31}"/>
              </a:ext>
            </a:extLst>
          </p:cNvPr>
          <p:cNvSpPr>
            <a:spLocks noGrp="1"/>
          </p:cNvSpPr>
          <p:nvPr>
            <p:ph type="title"/>
          </p:nvPr>
        </p:nvSpPr>
        <p:spPr>
          <a:xfrm>
            <a:off x="838199" y="365125"/>
            <a:ext cx="8003875" cy="1325563"/>
          </a:xfrm>
        </p:spPr>
        <p:txBody>
          <a:bodyPr>
            <a:normAutofit/>
          </a:bodyPr>
          <a:lstStyle/>
          <a:p>
            <a:r>
              <a:rPr lang="nl-NL" sz="3200" b="1" dirty="0">
                <a:latin typeface="Verdana" panose="020B0604030504040204" pitchFamily="34" charset="0"/>
                <a:ea typeface="Verdana" panose="020B0604030504040204" pitchFamily="34" charset="0"/>
                <a:cs typeface="Verdana" panose="020B0604030504040204" pitchFamily="34" charset="0"/>
              </a:rPr>
              <a:t>Hoe vraag je of iemand moeite heeft met basisvaardigheden?</a:t>
            </a:r>
            <a:endParaRPr lang="nl-NL" sz="3200" dirty="0">
              <a:latin typeface="Verdana" panose="020B0604030504040204" pitchFamily="34" charset="0"/>
              <a:ea typeface="Verdana" panose="020B0604030504040204" pitchFamily="34" charset="0"/>
              <a:cs typeface="Verdana" panose="020B0604030504040204" pitchFamily="34" charset="0"/>
            </a:endParaRPr>
          </a:p>
        </p:txBody>
      </p:sp>
      <p:pic>
        <p:nvPicPr>
          <p:cNvPr id="5" name="Tijdelijke aanduiding voor inhoud 4">
            <a:extLst>
              <a:ext uri="{FF2B5EF4-FFF2-40B4-BE49-F238E27FC236}">
                <a16:creationId xmlns:a16="http://schemas.microsoft.com/office/drawing/2014/main" id="{CBB69304-1930-7670-2849-CEA85EA84FDB}"/>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807615" y="6125676"/>
            <a:ext cx="1205657" cy="598082"/>
          </a:xfrm>
        </p:spPr>
      </p:pic>
      <p:sp>
        <p:nvSpPr>
          <p:cNvPr id="6" name="Titel 1">
            <a:extLst>
              <a:ext uri="{FF2B5EF4-FFF2-40B4-BE49-F238E27FC236}">
                <a16:creationId xmlns:a16="http://schemas.microsoft.com/office/drawing/2014/main" id="{7730CB95-78D5-3BBA-0D51-040D3F8B94A1}"/>
              </a:ext>
            </a:extLst>
          </p:cNvPr>
          <p:cNvSpPr txBox="1">
            <a:spLocks/>
          </p:cNvSpPr>
          <p:nvPr/>
        </p:nvSpPr>
        <p:spPr>
          <a:xfrm>
            <a:off x="838199" y="2113004"/>
            <a:ext cx="6901801" cy="372944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nSpc>
                <a:spcPct val="100000"/>
              </a:lnSpc>
              <a:buFont typeface="Arial" panose="020B0604020202020204" pitchFamily="34" charset="0"/>
              <a:buChar char="•"/>
            </a:pPr>
            <a:r>
              <a:rPr lang="nl-NL" sz="1800" dirty="0">
                <a:latin typeface="Verdana" panose="020B0604030504040204" pitchFamily="34" charset="0"/>
                <a:ea typeface="Verdana" panose="020B0604030504040204" pitchFamily="34" charset="0"/>
                <a:cs typeface="Times New Roman" panose="02020603050405020304" pitchFamily="18" charset="0"/>
              </a:rPr>
              <a:t>Z</a:t>
            </a:r>
            <a:r>
              <a:rPr lang="nl-NL" sz="1800" dirty="0">
                <a:effectLst/>
                <a:latin typeface="Verdana" panose="020B0604030504040204" pitchFamily="34" charset="0"/>
                <a:ea typeface="Verdana" panose="020B0604030504040204" pitchFamily="34" charset="0"/>
                <a:cs typeface="Times New Roman" panose="02020603050405020304" pitchFamily="18" charset="0"/>
              </a:rPr>
              <a:t>org ervoor dat je een vertrouwde omgeving creëert zodat je het mensen kunt vragen en mensen met moeite met basisvaardigheden het ook durven vertellen.</a:t>
            </a:r>
          </a:p>
          <a:p>
            <a:pPr marL="342900" indent="-342900">
              <a:lnSpc>
                <a:spcPct val="100000"/>
              </a:lnSpc>
              <a:buFont typeface="Arial" panose="020B0604020202020204" pitchFamily="34" charset="0"/>
              <a:buChar char="•"/>
            </a:pPr>
            <a:r>
              <a:rPr lang="nl-NL" sz="1800" dirty="0">
                <a:effectLst/>
                <a:latin typeface="Verdana" panose="020B0604030504040204" pitchFamily="34" charset="0"/>
                <a:ea typeface="Verdana" panose="020B0604030504040204" pitchFamily="34" charset="0"/>
                <a:cs typeface="Times New Roman" panose="02020603050405020304" pitchFamily="18" charset="0"/>
              </a:rPr>
              <a:t>Hierin is de houding van de professional/persoon die het vraagt ontzettend belangrijk. Is er oprechte interesse?</a:t>
            </a:r>
          </a:p>
          <a:p>
            <a:pPr>
              <a:lnSpc>
                <a:spcPct val="100000"/>
              </a:lnSpc>
            </a:pPr>
            <a:endParaRPr lang="nl-NL" sz="2200" dirty="0">
              <a:latin typeface="Segoe UI" panose="020B0502040204020203" pitchFamily="34" charset="0"/>
              <a:ea typeface="Times New Roman" panose="02020603050405020304" pitchFamily="18" charset="0"/>
              <a:cs typeface="Times New Roman" panose="02020603050405020304" pitchFamily="18" charset="0"/>
            </a:endParaRPr>
          </a:p>
          <a:p>
            <a:pPr>
              <a:lnSpc>
                <a:spcPct val="100000"/>
              </a:lnSpc>
            </a:pPr>
            <a:endParaRPr lang="nl-NL" sz="2200" dirty="0">
              <a:effectLst/>
              <a:latin typeface="Segoe UI" panose="020B0502040204020203" pitchFamily="34" charset="0"/>
              <a:ea typeface="Times New Roman" panose="02020603050405020304" pitchFamily="18" charset="0"/>
              <a:cs typeface="Times New Roman" panose="02020603050405020304" pitchFamily="18" charset="0"/>
            </a:endParaRPr>
          </a:p>
          <a:p>
            <a:pPr>
              <a:lnSpc>
                <a:spcPct val="100000"/>
              </a:lnSpc>
            </a:pPr>
            <a:endParaRPr lang="nl-NL" sz="22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nl-NL" sz="22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a:extLst>
              <a:ext uri="{FF2B5EF4-FFF2-40B4-BE49-F238E27FC236}">
                <a16:creationId xmlns:a16="http://schemas.microsoft.com/office/drawing/2014/main" id="{BA57FEEB-EB94-1B2E-C22B-88282F54B009}"/>
              </a:ext>
            </a:extLst>
          </p:cNvPr>
          <p:cNvSpPr/>
          <p:nvPr/>
        </p:nvSpPr>
        <p:spPr>
          <a:xfrm>
            <a:off x="0" y="1771608"/>
            <a:ext cx="7740000"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ekstballon: rechthoek met afgeronde hoeken 2">
            <a:extLst>
              <a:ext uri="{FF2B5EF4-FFF2-40B4-BE49-F238E27FC236}">
                <a16:creationId xmlns:a16="http://schemas.microsoft.com/office/drawing/2014/main" id="{AD1B06BF-90CE-0B40-EBC7-57873987A09E}"/>
              </a:ext>
            </a:extLst>
          </p:cNvPr>
          <p:cNvSpPr/>
          <p:nvPr/>
        </p:nvSpPr>
        <p:spPr>
          <a:xfrm>
            <a:off x="8157263" y="3340572"/>
            <a:ext cx="3856009" cy="1507185"/>
          </a:xfrm>
          <a:prstGeom prst="wedgeRoundRectCallout">
            <a:avLst>
              <a:gd name="adj1" fmla="val -46715"/>
              <a:gd name="adj2" fmla="val 70722"/>
              <a:gd name="adj3" fmla="val 16667"/>
            </a:avLst>
          </a:prstGeom>
          <a:solidFill>
            <a:srgbClr val="00A79C"/>
          </a:solidFill>
          <a:ln>
            <a:solidFill>
              <a:srgbClr val="00A79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nl-NL" sz="1400" dirty="0">
                <a:effectLst/>
                <a:latin typeface="Verdana"/>
                <a:ea typeface="Times New Roman" panose="02020603050405020304" pitchFamily="18" charset="0"/>
                <a:cs typeface="Segoe UI"/>
              </a:rPr>
              <a:t>‘Mijn contactpersoon van de gemeente vraagt toch ook hoe vaak ik zwanger ben geweest?’</a:t>
            </a:r>
          </a:p>
          <a:p>
            <a:endParaRPr lang="nl-NL" sz="1100" dirty="0">
              <a:latin typeface="Verdana" panose="020B0604030504040204" pitchFamily="34" charset="0"/>
              <a:ea typeface="Verdana" panose="020B0604030504040204" pitchFamily="34" charset="0"/>
              <a:cs typeface="Times New Roman" panose="02020603050405020304" pitchFamily="18" charset="0"/>
            </a:endParaRPr>
          </a:p>
          <a:p>
            <a:r>
              <a:rPr lang="nl-NL" sz="1100" dirty="0">
                <a:effectLst/>
                <a:latin typeface="Verdana"/>
                <a:ea typeface="Verdana"/>
                <a:cs typeface="Times New Roman"/>
              </a:rPr>
              <a:t>– Ervaringsraadslid </a:t>
            </a:r>
          </a:p>
        </p:txBody>
      </p:sp>
      <p:pic>
        <p:nvPicPr>
          <p:cNvPr id="8" name="Afbeelding 7" descr="Afbeelding met Graphics, tekening, illustratie, tekenfilm&#10;&#10;Door AI gegenereerde inhoud is mogelijk onjuist.">
            <a:extLst>
              <a:ext uri="{FF2B5EF4-FFF2-40B4-BE49-F238E27FC236}">
                <a16:creationId xmlns:a16="http://schemas.microsoft.com/office/drawing/2014/main" id="{D6BBEE6E-54D7-9F90-60A5-2C9C54CD761E}"/>
              </a:ext>
            </a:extLst>
          </p:cNvPr>
          <p:cNvPicPr>
            <a:picLocks noChangeAspect="1"/>
          </p:cNvPicPr>
          <p:nvPr/>
        </p:nvPicPr>
        <p:blipFill>
          <a:blip r:embed="rId4"/>
          <a:stretch>
            <a:fillRect/>
          </a:stretch>
        </p:blipFill>
        <p:spPr>
          <a:xfrm>
            <a:off x="9725666" y="194627"/>
            <a:ext cx="2163897" cy="2163897"/>
          </a:xfrm>
          <a:prstGeom prst="rect">
            <a:avLst/>
          </a:prstGeom>
        </p:spPr>
      </p:pic>
      <p:sp>
        <p:nvSpPr>
          <p:cNvPr id="9" name="Rechthoek: afgeronde hoeken 8">
            <a:extLst>
              <a:ext uri="{FF2B5EF4-FFF2-40B4-BE49-F238E27FC236}">
                <a16:creationId xmlns:a16="http://schemas.microsoft.com/office/drawing/2014/main" id="{3B7C0D2B-4653-D63A-56C2-4B88E7D4604B}"/>
              </a:ext>
            </a:extLst>
          </p:cNvPr>
          <p:cNvSpPr/>
          <p:nvPr/>
        </p:nvSpPr>
        <p:spPr>
          <a:xfrm>
            <a:off x="993475" y="4847757"/>
            <a:ext cx="6045680" cy="899734"/>
          </a:xfrm>
          <a:prstGeom prst="roundRect">
            <a:avLst/>
          </a:prstGeom>
          <a:solidFill>
            <a:srgbClr val="F5C800"/>
          </a:solidFill>
          <a:ln>
            <a:solidFill>
              <a:srgbClr val="F5C8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nl-NL" sz="1400" dirty="0">
                <a:solidFill>
                  <a:schemeClr val="tx1"/>
                </a:solidFill>
                <a:latin typeface="Verdana"/>
                <a:ea typeface="Verdana"/>
              </a:rPr>
              <a:t>Klik </a:t>
            </a:r>
            <a:r>
              <a:rPr lang="nl-NL" sz="1400" dirty="0">
                <a:solidFill>
                  <a:schemeClr val="tx1"/>
                </a:solidFill>
                <a:latin typeface="Verdana"/>
                <a:ea typeface="Verdana"/>
                <a:hlinkClick r:id="rId5">
                  <a:extLst>
                    <a:ext uri="{A12FA001-AC4F-418D-AE19-62706E023703}">
                      <ahyp:hlinkClr xmlns:ahyp="http://schemas.microsoft.com/office/drawing/2018/hyperlinkcolor" val="tx"/>
                    </a:ext>
                  </a:extLst>
                </a:hlinkClick>
              </a:rPr>
              <a:t>hier</a:t>
            </a:r>
            <a:r>
              <a:rPr lang="nl-NL" sz="1400" dirty="0">
                <a:solidFill>
                  <a:schemeClr val="tx1"/>
                </a:solidFill>
                <a:latin typeface="Verdana"/>
                <a:ea typeface="Verdana"/>
              </a:rPr>
              <a:t> voor de </a:t>
            </a:r>
            <a:r>
              <a:rPr lang="nl-NL" sz="1400" err="1">
                <a:solidFill>
                  <a:schemeClr val="tx1"/>
                </a:solidFill>
                <a:latin typeface="Verdana"/>
                <a:ea typeface="Verdana"/>
              </a:rPr>
              <a:t>factsheet</a:t>
            </a:r>
            <a:r>
              <a:rPr lang="nl-NL" sz="1400" dirty="0">
                <a:solidFill>
                  <a:schemeClr val="tx1"/>
                </a:solidFill>
                <a:latin typeface="Verdana"/>
                <a:ea typeface="Verdana"/>
              </a:rPr>
              <a:t> met tips van ervaringsdeskundigen over het bespreekbaar maken van basisvaardigheden.</a:t>
            </a:r>
          </a:p>
        </p:txBody>
      </p:sp>
    </p:spTree>
    <p:extLst>
      <p:ext uri="{BB962C8B-B14F-4D97-AF65-F5344CB8AC3E}">
        <p14:creationId xmlns:p14="http://schemas.microsoft.com/office/powerpoint/2010/main" val="999082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305B18-A29C-FE2D-E1C8-BECCDA89593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6B9CD56-3A78-BC08-5305-7126EF32D226}"/>
              </a:ext>
            </a:extLst>
          </p:cNvPr>
          <p:cNvSpPr>
            <a:spLocks noGrp="1"/>
          </p:cNvSpPr>
          <p:nvPr>
            <p:ph type="title"/>
          </p:nvPr>
        </p:nvSpPr>
        <p:spPr>
          <a:xfrm>
            <a:off x="838199" y="365125"/>
            <a:ext cx="8547341" cy="1325563"/>
          </a:xfrm>
        </p:spPr>
        <p:txBody>
          <a:bodyPr>
            <a:normAutofit/>
          </a:bodyPr>
          <a:lstStyle/>
          <a:p>
            <a:pPr lvl="0">
              <a:lnSpc>
                <a:spcPct val="100000"/>
              </a:lnSpc>
            </a:pPr>
            <a:r>
              <a:rPr lang="nl-NL" sz="3200" b="1" dirty="0">
                <a:latin typeface="Verdana" panose="020B0604030504040204" pitchFamily="34" charset="0"/>
                <a:ea typeface="Verdana" panose="020B0604030504040204" pitchFamily="34" charset="0"/>
              </a:rPr>
              <a:t>Hoe zorgen we dat mensen blijven zeggen wat lastig is voor hen?</a:t>
            </a:r>
          </a:p>
        </p:txBody>
      </p:sp>
      <p:pic>
        <p:nvPicPr>
          <p:cNvPr id="5" name="Tijdelijke aanduiding voor inhoud 4">
            <a:extLst>
              <a:ext uri="{FF2B5EF4-FFF2-40B4-BE49-F238E27FC236}">
                <a16:creationId xmlns:a16="http://schemas.microsoft.com/office/drawing/2014/main" id="{78AACA15-5437-DEE2-2191-D8164B86C3F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807615" y="6125676"/>
            <a:ext cx="1205657" cy="598082"/>
          </a:xfrm>
        </p:spPr>
      </p:pic>
      <p:sp>
        <p:nvSpPr>
          <p:cNvPr id="6" name="Titel 1">
            <a:extLst>
              <a:ext uri="{FF2B5EF4-FFF2-40B4-BE49-F238E27FC236}">
                <a16:creationId xmlns:a16="http://schemas.microsoft.com/office/drawing/2014/main" id="{8B3FC821-3B00-5394-E7A5-413FD188A425}"/>
              </a:ext>
            </a:extLst>
          </p:cNvPr>
          <p:cNvSpPr txBox="1">
            <a:spLocks/>
          </p:cNvSpPr>
          <p:nvPr/>
        </p:nvSpPr>
        <p:spPr>
          <a:xfrm>
            <a:off x="838198" y="2234227"/>
            <a:ext cx="8547342" cy="387372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buNone/>
            </a:pPr>
            <a:r>
              <a:rPr lang="nl-NL" sz="1800" dirty="0">
                <a:latin typeface="Verdana" panose="020B0604030504040204" pitchFamily="34" charset="0"/>
                <a:ea typeface="Verdana" panose="020B0604030504040204" pitchFamily="34" charset="0"/>
              </a:rPr>
              <a:t>Hou de verantwoordelijkheid bij jezelf en help elkaar daarbij. Zorg voor een veilige omgeving waarin het gewoon is om te vragen of iemand ergens moeite mee heeft. Het is niet de taak van degene met moeite met basisvaardigheden om dat steeds te zeggen.</a:t>
            </a:r>
          </a:p>
          <a:p>
            <a:pPr>
              <a:lnSpc>
                <a:spcPct val="100000"/>
              </a:lnSpc>
              <a:buNone/>
            </a:pPr>
            <a:endParaRPr lang="nl-NL" sz="1800" dirty="0">
              <a:latin typeface="Verdana" panose="020B0604030504040204" pitchFamily="34" charset="0"/>
              <a:ea typeface="Verdana" panose="020B0604030504040204" pitchFamily="34" charset="0"/>
            </a:endParaRPr>
          </a:p>
          <a:p>
            <a:pPr>
              <a:lnSpc>
                <a:spcPct val="100000"/>
              </a:lnSpc>
              <a:buNone/>
            </a:pPr>
            <a:r>
              <a:rPr lang="nl-NL" sz="1800" dirty="0">
                <a:latin typeface="Verdana" panose="020B0604030504040204" pitchFamily="34" charset="0"/>
                <a:ea typeface="Verdana" panose="020B0604030504040204" pitchFamily="34" charset="0"/>
              </a:rPr>
              <a:t>Denk bij je werk altijd na: is dit wel duidelijk en toegankelijk voor iedereen? Zijn er andere manieren mogelijk?</a:t>
            </a:r>
          </a:p>
          <a:p>
            <a:pPr>
              <a:lnSpc>
                <a:spcPct val="100000"/>
              </a:lnSpc>
              <a:buNone/>
            </a:pPr>
            <a:endParaRPr lang="nl-NL" sz="1800" dirty="0">
              <a:latin typeface="Verdana" panose="020B0604030504040204" pitchFamily="34" charset="0"/>
              <a:ea typeface="Verdana" panose="020B0604030504040204" pitchFamily="34" charset="0"/>
            </a:endParaRPr>
          </a:p>
          <a:p>
            <a:pPr>
              <a:lnSpc>
                <a:spcPct val="100000"/>
              </a:lnSpc>
              <a:buNone/>
            </a:pPr>
            <a:r>
              <a:rPr lang="nl-NL" sz="1800" b="1" dirty="0">
                <a:solidFill>
                  <a:srgbClr val="F5C800"/>
                </a:solidFill>
                <a:latin typeface="Verdana" panose="020B0604030504040204" pitchFamily="34" charset="0"/>
                <a:ea typeface="Verdana" panose="020B0604030504040204" pitchFamily="34" charset="0"/>
              </a:rPr>
              <a:t>Voorbeeld:</a:t>
            </a:r>
          </a:p>
          <a:p>
            <a:pPr>
              <a:lnSpc>
                <a:spcPct val="100000"/>
              </a:lnSpc>
            </a:pPr>
            <a:endParaRPr lang="nl-NL" sz="1800" dirty="0">
              <a:latin typeface="Verdana" panose="020B0604030504040204" pitchFamily="34" charset="0"/>
              <a:ea typeface="Verdana" panose="020B0604030504040204" pitchFamily="34" charset="0"/>
            </a:endParaRPr>
          </a:p>
          <a:p>
            <a:pPr marL="285750" indent="-285750">
              <a:lnSpc>
                <a:spcPct val="100000"/>
              </a:lnSpc>
              <a:buFont typeface="Arial" panose="020B0604020202020204" pitchFamily="34" charset="0"/>
              <a:buChar char="•"/>
            </a:pPr>
            <a:r>
              <a:rPr lang="nl-NL" sz="1800" dirty="0">
                <a:latin typeface="Verdana" panose="020B0604030504040204" pitchFamily="34" charset="0"/>
                <a:ea typeface="Verdana" panose="020B0604030504040204" pitchFamily="34" charset="0"/>
              </a:rPr>
              <a:t>Is er alleen een aanmeldpaal, of kun je ook bij de balie terecht?</a:t>
            </a:r>
            <a:endParaRPr lang="nl-NL" sz="2200" b="1" dirty="0">
              <a:latin typeface="Verdana" panose="020B0604030504040204" pitchFamily="34" charset="0"/>
              <a:ea typeface="Verdana" panose="020B0604030504040204" pitchFamily="34" charset="0"/>
            </a:endParaRPr>
          </a:p>
        </p:txBody>
      </p:sp>
      <p:sp>
        <p:nvSpPr>
          <p:cNvPr id="7" name="Rechthoek 6">
            <a:extLst>
              <a:ext uri="{FF2B5EF4-FFF2-40B4-BE49-F238E27FC236}">
                <a16:creationId xmlns:a16="http://schemas.microsoft.com/office/drawing/2014/main" id="{7A03E8E8-63C7-0A9A-F29B-36A75B08BF3C}"/>
              </a:ext>
            </a:extLst>
          </p:cNvPr>
          <p:cNvSpPr/>
          <p:nvPr/>
        </p:nvSpPr>
        <p:spPr>
          <a:xfrm>
            <a:off x="0" y="1771608"/>
            <a:ext cx="7740000"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1" name="Afbeelding 10" descr="Afbeelding met clipart, tekenfilm, illustratie, ontwerp&#10;&#10;Door AI gegenereerde inhoud is mogelijk onjuist.">
            <a:extLst>
              <a:ext uri="{FF2B5EF4-FFF2-40B4-BE49-F238E27FC236}">
                <a16:creationId xmlns:a16="http://schemas.microsoft.com/office/drawing/2014/main" id="{4E9D432E-9937-C1A2-6BC2-A2D81FAF1076}"/>
              </a:ext>
            </a:extLst>
          </p:cNvPr>
          <p:cNvPicPr>
            <a:picLocks noChangeAspect="1"/>
          </p:cNvPicPr>
          <p:nvPr/>
        </p:nvPicPr>
        <p:blipFill>
          <a:blip r:embed="rId4"/>
          <a:stretch>
            <a:fillRect/>
          </a:stretch>
        </p:blipFill>
        <p:spPr>
          <a:xfrm>
            <a:off x="9855284" y="276578"/>
            <a:ext cx="2157988" cy="2354585"/>
          </a:xfrm>
          <a:prstGeom prst="rect">
            <a:avLst/>
          </a:prstGeom>
        </p:spPr>
      </p:pic>
    </p:spTree>
    <p:extLst>
      <p:ext uri="{BB962C8B-B14F-4D97-AF65-F5344CB8AC3E}">
        <p14:creationId xmlns:p14="http://schemas.microsoft.com/office/powerpoint/2010/main" val="177518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DF8CC-3FBA-FADD-A5B2-06026C64C813}"/>
            </a:ext>
          </a:extLst>
        </p:cNvPr>
        <p:cNvGrpSpPr/>
        <p:nvPr/>
      </p:nvGrpSpPr>
      <p:grpSpPr>
        <a:xfrm>
          <a:off x="0" y="0"/>
          <a:ext cx="0" cy="0"/>
          <a:chOff x="0" y="0"/>
          <a:chExt cx="0" cy="0"/>
        </a:xfrm>
      </p:grpSpPr>
      <p:pic>
        <p:nvPicPr>
          <p:cNvPr id="9" name="Graphic 8">
            <a:extLst>
              <a:ext uri="{FF2B5EF4-FFF2-40B4-BE49-F238E27FC236}">
                <a16:creationId xmlns:a16="http://schemas.microsoft.com/office/drawing/2014/main" id="{3673E9F3-1462-83CC-3CC2-93C29D8FB5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86354779-E8D1-E8A1-FDB6-060C16005310}"/>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itel 1">
            <a:extLst>
              <a:ext uri="{FF2B5EF4-FFF2-40B4-BE49-F238E27FC236}">
                <a16:creationId xmlns:a16="http://schemas.microsoft.com/office/drawing/2014/main" id="{1BD1C8A3-A20B-288D-A5CB-7533A3BA4142}"/>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Evaluatie</a:t>
            </a:r>
            <a:endParaRPr lang="nl-NL" dirty="0"/>
          </a:p>
        </p:txBody>
      </p:sp>
      <p:sp>
        <p:nvSpPr>
          <p:cNvPr id="16" name="Rechthoek 15">
            <a:extLst>
              <a:ext uri="{FF2B5EF4-FFF2-40B4-BE49-F238E27FC236}">
                <a16:creationId xmlns:a16="http://schemas.microsoft.com/office/drawing/2014/main" id="{2A873DE7-ACD2-BC84-6373-7DD78312BB8D}"/>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CA63B34B-2EEF-C7A3-1550-95EAAD5DFF84}"/>
              </a:ext>
            </a:extLst>
          </p:cNvPr>
          <p:cNvSpPr/>
          <p:nvPr/>
        </p:nvSpPr>
        <p:spPr>
          <a:xfrm>
            <a:off x="838200" y="3503278"/>
            <a:ext cx="8858002" cy="461665"/>
          </a:xfrm>
          <a:prstGeom prst="rect">
            <a:avLst/>
          </a:prstGeom>
        </p:spPr>
        <p:txBody>
          <a:bodyPr wrap="none" lIns="91440" tIns="45720" rIns="91440" bIns="45720" anchor="t">
            <a:spAutoFit/>
          </a:bodyPr>
          <a:lstStyle/>
          <a:p>
            <a:r>
              <a:rPr lang="nl-NL" sz="2400" dirty="0">
                <a:effectLst/>
                <a:latin typeface="Verdana"/>
                <a:ea typeface="Verdana"/>
              </a:rPr>
              <a:t>Laat ons weten wat je van de film en het gesprek vond!</a:t>
            </a:r>
          </a:p>
        </p:txBody>
      </p:sp>
      <p:pic>
        <p:nvPicPr>
          <p:cNvPr id="2" name="Afbeelding 1" descr="Afbeelding met tekst, schermopname, Lettertype, Graphics&#10;&#10;Door AI gegenereerde inhoud is mogelijk onjuist.">
            <a:extLst>
              <a:ext uri="{FF2B5EF4-FFF2-40B4-BE49-F238E27FC236}">
                <a16:creationId xmlns:a16="http://schemas.microsoft.com/office/drawing/2014/main" id="{3410F63B-8909-2FAC-D749-0E26D4E2680B}"/>
              </a:ext>
            </a:extLst>
          </p:cNvPr>
          <p:cNvPicPr>
            <a:picLocks noChangeAspect="1"/>
          </p:cNvPicPr>
          <p:nvPr/>
        </p:nvPicPr>
        <p:blipFill>
          <a:blip r:embed="rId4"/>
          <a:srcRect l="25529" t="36425" r="25615" b="14738"/>
          <a:stretch/>
        </p:blipFill>
        <p:spPr>
          <a:xfrm>
            <a:off x="9823095" y="3310936"/>
            <a:ext cx="2061714" cy="2060886"/>
          </a:xfrm>
          <a:prstGeom prst="rect">
            <a:avLst/>
          </a:prstGeom>
        </p:spPr>
      </p:pic>
      <p:sp>
        <p:nvSpPr>
          <p:cNvPr id="5" name="Pijl: omhoog 4">
            <a:extLst>
              <a:ext uri="{FF2B5EF4-FFF2-40B4-BE49-F238E27FC236}">
                <a16:creationId xmlns:a16="http://schemas.microsoft.com/office/drawing/2014/main" id="{40F3CB2D-3DBE-289C-8FE9-47A6E7154E60}"/>
              </a:ext>
            </a:extLst>
          </p:cNvPr>
          <p:cNvSpPr/>
          <p:nvPr/>
        </p:nvSpPr>
        <p:spPr>
          <a:xfrm rot="5400000">
            <a:off x="8888128" y="3679557"/>
            <a:ext cx="310551" cy="1009290"/>
          </a:xfrm>
          <a:prstGeom prst="upArrow">
            <a:avLst/>
          </a:prstGeom>
          <a:solidFill>
            <a:srgbClr val="F5C800"/>
          </a:solidFill>
          <a:ln>
            <a:solidFill>
              <a:srgbClr val="F5C8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97931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F5AD8-0F77-084A-AC53-D67D61E1ECA7}"/>
              </a:ext>
            </a:extLst>
          </p:cNvPr>
          <p:cNvSpPr>
            <a:spLocks noGrp="1"/>
          </p:cNvSpPr>
          <p:nvPr>
            <p:ph type="title"/>
          </p:nvPr>
        </p:nvSpPr>
        <p:spPr/>
        <p:txBody>
          <a:bodyPr>
            <a:normAutofit/>
          </a:bodyPr>
          <a:lstStyle/>
          <a:p>
            <a:r>
              <a:rPr lang="nl-NL" sz="3600" b="1" dirty="0">
                <a:latin typeface="Verdana" panose="020B0604030504040204" pitchFamily="34" charset="0"/>
                <a:ea typeface="Verdana" panose="020B0604030504040204" pitchFamily="34" charset="0"/>
                <a:cs typeface="Verdana" panose="020B0604030504040204" pitchFamily="34" charset="0"/>
              </a:rPr>
              <a:t>Programma</a:t>
            </a:r>
            <a:endParaRPr lang="nl-NL" sz="3600" dirty="0">
              <a:latin typeface="Verdana" panose="020B0604030504040204" pitchFamily="34" charset="0"/>
              <a:ea typeface="Verdana" panose="020B0604030504040204" pitchFamily="34" charset="0"/>
              <a:cs typeface="Verdana" panose="020B0604030504040204" pitchFamily="34" charset="0"/>
            </a:endParaRPr>
          </a:p>
        </p:txBody>
      </p:sp>
      <p:pic>
        <p:nvPicPr>
          <p:cNvPr id="5" name="Tijdelijke aanduiding voor inhoud 4">
            <a:extLst>
              <a:ext uri="{FF2B5EF4-FFF2-40B4-BE49-F238E27FC236}">
                <a16:creationId xmlns:a16="http://schemas.microsoft.com/office/drawing/2014/main" id="{628F7132-D286-FE42-869F-74E1A3EFB9D4}"/>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807615" y="6125676"/>
            <a:ext cx="1205657" cy="598082"/>
          </a:xfrm>
        </p:spPr>
      </p:pic>
      <p:sp>
        <p:nvSpPr>
          <p:cNvPr id="6" name="Titel 1">
            <a:extLst>
              <a:ext uri="{FF2B5EF4-FFF2-40B4-BE49-F238E27FC236}">
                <a16:creationId xmlns:a16="http://schemas.microsoft.com/office/drawing/2014/main" id="{F8D66C6F-CBFA-2647-92CF-80647435D082}"/>
              </a:ext>
            </a:extLst>
          </p:cNvPr>
          <p:cNvSpPr txBox="1">
            <a:spLocks/>
          </p:cNvSpPr>
          <p:nvPr/>
        </p:nvSpPr>
        <p:spPr>
          <a:xfrm>
            <a:off x="838200" y="2113004"/>
            <a:ext cx="10515600" cy="3729446"/>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nl-NL" sz="2200" b="1" dirty="0">
                <a:latin typeface="Verdana" panose="020B0604030504040204" pitchFamily="34" charset="0"/>
                <a:ea typeface="Verdana" panose="020B0604030504040204" pitchFamily="34" charset="0"/>
                <a:cs typeface="Verdana" panose="020B0604030504040204" pitchFamily="34" charset="0"/>
              </a:rPr>
              <a:t>Kennismaking </a:t>
            </a:r>
            <a:br>
              <a:rPr lang="nl-NL" sz="2200" b="1" dirty="0">
                <a:latin typeface="Verdana" panose="020B0604030504040204" pitchFamily="34" charset="0"/>
                <a:ea typeface="Verdana" panose="020B0604030504040204" pitchFamily="34" charset="0"/>
                <a:cs typeface="Verdana" panose="020B0604030504040204" pitchFamily="34" charset="0"/>
              </a:rPr>
            </a:br>
            <a:r>
              <a:rPr lang="nl-NL" sz="2200" dirty="0">
                <a:latin typeface="Verdana" panose="020B0604030504040204" pitchFamily="34" charset="0"/>
                <a:ea typeface="Verdana" panose="020B0604030504040204" pitchFamily="34" charset="0"/>
                <a:cs typeface="Verdana" panose="020B0604030504040204" pitchFamily="34" charset="0"/>
              </a:rPr>
              <a:t>(10 min.)</a:t>
            </a:r>
            <a:br>
              <a:rPr lang="nl-NL" sz="2200" dirty="0">
                <a:latin typeface="Verdana" panose="020B0604030504040204" pitchFamily="34" charset="0"/>
                <a:ea typeface="Verdana" panose="020B0604030504040204" pitchFamily="34" charset="0"/>
                <a:cs typeface="Verdana" panose="020B0604030504040204" pitchFamily="34" charset="0"/>
              </a:rPr>
            </a:br>
            <a:endParaRPr lang="nl-NL" sz="22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sz="2200" b="1" dirty="0">
                <a:latin typeface="Verdana" panose="020B0604030504040204" pitchFamily="34" charset="0"/>
                <a:ea typeface="Verdana" panose="020B0604030504040204" pitchFamily="34" charset="0"/>
                <a:cs typeface="Verdana" panose="020B0604030504040204" pitchFamily="34" charset="0"/>
              </a:rPr>
              <a:t>Startopdracht </a:t>
            </a:r>
            <a:br>
              <a:rPr lang="nl-NL" sz="2200" b="1" dirty="0">
                <a:latin typeface="Verdana" panose="020B0604030504040204" pitchFamily="34" charset="0"/>
                <a:ea typeface="Verdana" panose="020B0604030504040204" pitchFamily="34" charset="0"/>
                <a:cs typeface="Verdana" panose="020B0604030504040204" pitchFamily="34" charset="0"/>
              </a:rPr>
            </a:br>
            <a:r>
              <a:rPr lang="nl-NL" sz="2200" dirty="0">
                <a:latin typeface="Verdana" panose="020B0604030504040204" pitchFamily="34" charset="0"/>
                <a:ea typeface="Verdana" panose="020B0604030504040204" pitchFamily="34" charset="0"/>
                <a:cs typeface="Verdana" panose="020B0604030504040204" pitchFamily="34" charset="0"/>
              </a:rPr>
              <a:t>(10 min.)</a:t>
            </a:r>
            <a:br>
              <a:rPr lang="nl-NL" sz="2200" dirty="0">
                <a:latin typeface="Verdana" panose="020B0604030504040204" pitchFamily="34" charset="0"/>
                <a:ea typeface="Verdana" panose="020B0604030504040204" pitchFamily="34" charset="0"/>
                <a:cs typeface="Verdana" panose="020B0604030504040204" pitchFamily="34" charset="0"/>
              </a:rPr>
            </a:br>
            <a:endParaRPr lang="nl-NL" sz="2200" b="1"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sz="2200" b="1" dirty="0">
                <a:latin typeface="Verdana" panose="020B0604030504040204" pitchFamily="34" charset="0"/>
                <a:ea typeface="Verdana" panose="020B0604030504040204" pitchFamily="34" charset="0"/>
                <a:cs typeface="Verdana" panose="020B0604030504040204" pitchFamily="34" charset="0"/>
              </a:rPr>
              <a:t>Filmvertoning </a:t>
            </a:r>
            <a:br>
              <a:rPr lang="nl-NL" sz="2200" b="1" dirty="0">
                <a:latin typeface="Verdana" panose="020B0604030504040204" pitchFamily="34" charset="0"/>
                <a:ea typeface="Verdana" panose="020B0604030504040204" pitchFamily="34" charset="0"/>
                <a:cs typeface="Verdana" panose="020B0604030504040204" pitchFamily="34" charset="0"/>
              </a:rPr>
            </a:br>
            <a:r>
              <a:rPr lang="nl-NL" sz="2200" dirty="0">
                <a:latin typeface="Verdana" panose="020B0604030504040204" pitchFamily="34" charset="0"/>
                <a:ea typeface="Verdana" panose="020B0604030504040204" pitchFamily="34" charset="0"/>
                <a:cs typeface="Verdana" panose="020B0604030504040204" pitchFamily="34" charset="0"/>
              </a:rPr>
              <a:t>(15 min. + korte pauze)</a:t>
            </a:r>
            <a:br>
              <a:rPr lang="nl-NL" sz="2200" dirty="0">
                <a:latin typeface="Verdana" panose="020B0604030504040204" pitchFamily="34" charset="0"/>
                <a:ea typeface="Verdana" panose="020B0604030504040204" pitchFamily="34" charset="0"/>
                <a:cs typeface="Verdana" panose="020B0604030504040204" pitchFamily="34" charset="0"/>
              </a:rPr>
            </a:br>
            <a:endParaRPr lang="nl-NL" sz="2200" b="1"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sz="2200" b="1" dirty="0">
                <a:latin typeface="Verdana" panose="020B0604030504040204" pitchFamily="34" charset="0"/>
                <a:ea typeface="Verdana" panose="020B0604030504040204" pitchFamily="34" charset="0"/>
                <a:cs typeface="Verdana" panose="020B0604030504040204" pitchFamily="34" charset="0"/>
              </a:rPr>
              <a:t>Nagesprek </a:t>
            </a:r>
            <a:br>
              <a:rPr lang="nl-NL" sz="2200" b="1" dirty="0">
                <a:latin typeface="Verdana" panose="020B0604030504040204" pitchFamily="34" charset="0"/>
                <a:ea typeface="Verdana" panose="020B0604030504040204" pitchFamily="34" charset="0"/>
                <a:cs typeface="Verdana" panose="020B0604030504040204" pitchFamily="34" charset="0"/>
              </a:rPr>
            </a:br>
            <a:r>
              <a:rPr lang="nl-NL" sz="2200" dirty="0">
                <a:latin typeface="Verdana" panose="020B0604030504040204" pitchFamily="34" charset="0"/>
                <a:ea typeface="Verdana" panose="020B0604030504040204" pitchFamily="34" charset="0"/>
                <a:cs typeface="Verdana" panose="020B0604030504040204" pitchFamily="34" charset="0"/>
              </a:rPr>
              <a:t>(+/- 60 min.)</a:t>
            </a:r>
          </a:p>
          <a:p>
            <a:pPr marL="342900" indent="-342900">
              <a:buFont typeface="Arial" panose="020B0604020202020204" pitchFamily="34" charset="0"/>
              <a:buChar char="•"/>
            </a:pPr>
            <a:endParaRPr lang="nl-NL" sz="2200"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sz="2200" b="1" dirty="0">
                <a:latin typeface="Verdana" panose="020B0604030504040204" pitchFamily="34" charset="0"/>
                <a:ea typeface="Verdana" panose="020B0604030504040204" pitchFamily="34" charset="0"/>
                <a:cs typeface="Verdana" panose="020B0604030504040204" pitchFamily="34" charset="0"/>
              </a:rPr>
              <a:t>Afsluiting: reflectie en eyeopeners</a:t>
            </a:r>
          </a:p>
          <a:p>
            <a:r>
              <a:rPr lang="nl-NL" sz="2200" dirty="0">
                <a:latin typeface="Verdana" panose="020B0604030504040204" pitchFamily="34" charset="0"/>
                <a:ea typeface="Verdana" panose="020B0604030504040204" pitchFamily="34" charset="0"/>
              </a:rPr>
              <a:t>    (+- 15 min)</a:t>
            </a:r>
          </a:p>
          <a:p>
            <a:pPr marL="342900" indent="-342900">
              <a:buFont typeface="Arial" panose="020B0604020202020204" pitchFamily="34" charset="0"/>
              <a:buChar char="•"/>
            </a:pPr>
            <a:endParaRPr lang="nl-NL" sz="2200" dirty="0">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a:extLst>
              <a:ext uri="{FF2B5EF4-FFF2-40B4-BE49-F238E27FC236}">
                <a16:creationId xmlns:a16="http://schemas.microsoft.com/office/drawing/2014/main" id="{A8521209-8F9B-B247-9862-D608419E8499}"/>
              </a:ext>
            </a:extLst>
          </p:cNvPr>
          <p:cNvSpPr/>
          <p:nvPr/>
        </p:nvSpPr>
        <p:spPr>
          <a:xfrm>
            <a:off x="0" y="1650228"/>
            <a:ext cx="7740000"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Afbeelding 3">
            <a:extLst>
              <a:ext uri="{FF2B5EF4-FFF2-40B4-BE49-F238E27FC236}">
                <a16:creationId xmlns:a16="http://schemas.microsoft.com/office/drawing/2014/main" id="{A9BFE071-1696-0868-02B2-47D2ACBC916F}"/>
              </a:ext>
            </a:extLst>
          </p:cNvPr>
          <p:cNvPicPr>
            <a:picLocks noChangeAspect="1"/>
          </p:cNvPicPr>
          <p:nvPr/>
        </p:nvPicPr>
        <p:blipFill>
          <a:blip r:embed="rId4"/>
          <a:srcRect l="13343" r="11674" b="3466"/>
          <a:stretch/>
        </p:blipFill>
        <p:spPr>
          <a:xfrm>
            <a:off x="10200640" y="271139"/>
            <a:ext cx="1635760" cy="1857634"/>
          </a:xfrm>
          <a:prstGeom prst="rect">
            <a:avLst/>
          </a:prstGeom>
        </p:spPr>
      </p:pic>
      <p:pic>
        <p:nvPicPr>
          <p:cNvPr id="9" name="Afbeelding 8">
            <a:extLst>
              <a:ext uri="{FF2B5EF4-FFF2-40B4-BE49-F238E27FC236}">
                <a16:creationId xmlns:a16="http://schemas.microsoft.com/office/drawing/2014/main" id="{424B274A-5F86-A4B2-D122-B7920809EC23}"/>
              </a:ext>
            </a:extLst>
          </p:cNvPr>
          <p:cNvPicPr>
            <a:picLocks noChangeAspect="1"/>
          </p:cNvPicPr>
          <p:nvPr/>
        </p:nvPicPr>
        <p:blipFill>
          <a:blip r:embed="rId5"/>
          <a:srcRect l="5212" r="5418"/>
          <a:stretch/>
        </p:blipFill>
        <p:spPr>
          <a:xfrm>
            <a:off x="10099040" y="2195457"/>
            <a:ext cx="1838960" cy="1857634"/>
          </a:xfrm>
          <a:prstGeom prst="rect">
            <a:avLst/>
          </a:prstGeom>
        </p:spPr>
      </p:pic>
      <p:pic>
        <p:nvPicPr>
          <p:cNvPr id="11" name="Afbeelding 10">
            <a:extLst>
              <a:ext uri="{FF2B5EF4-FFF2-40B4-BE49-F238E27FC236}">
                <a16:creationId xmlns:a16="http://schemas.microsoft.com/office/drawing/2014/main" id="{DAECECE6-16BE-6C1D-0E74-2565B6628B32}"/>
              </a:ext>
            </a:extLst>
          </p:cNvPr>
          <p:cNvPicPr>
            <a:picLocks noChangeAspect="1"/>
          </p:cNvPicPr>
          <p:nvPr/>
        </p:nvPicPr>
        <p:blipFill>
          <a:blip r:embed="rId6"/>
          <a:stretch>
            <a:fillRect/>
          </a:stretch>
        </p:blipFill>
        <p:spPr>
          <a:xfrm>
            <a:off x="10267681" y="4019637"/>
            <a:ext cx="1924319" cy="1905266"/>
          </a:xfrm>
          <a:prstGeom prst="rect">
            <a:avLst/>
          </a:prstGeom>
        </p:spPr>
      </p:pic>
    </p:spTree>
    <p:extLst>
      <p:ext uri="{BB962C8B-B14F-4D97-AF65-F5344CB8AC3E}">
        <p14:creationId xmlns:p14="http://schemas.microsoft.com/office/powerpoint/2010/main" val="205651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74196-ADC6-909A-D837-01EEB0784794}"/>
            </a:ext>
          </a:extLst>
        </p:cNvPr>
        <p:cNvGrpSpPr/>
        <p:nvPr/>
      </p:nvGrpSpPr>
      <p:grpSpPr>
        <a:xfrm>
          <a:off x="0" y="0"/>
          <a:ext cx="0" cy="0"/>
          <a:chOff x="0" y="0"/>
          <a:chExt cx="0" cy="0"/>
        </a:xfrm>
      </p:grpSpPr>
      <p:pic>
        <p:nvPicPr>
          <p:cNvPr id="9" name="Graphic 8">
            <a:extLst>
              <a:ext uri="{FF2B5EF4-FFF2-40B4-BE49-F238E27FC236}">
                <a16:creationId xmlns:a16="http://schemas.microsoft.com/office/drawing/2014/main" id="{7B355B9A-13CE-6766-3219-A1C4488643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D957C480-0634-0418-CE1F-0C551A500652}"/>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itel 1">
            <a:extLst>
              <a:ext uri="{FF2B5EF4-FFF2-40B4-BE49-F238E27FC236}">
                <a16:creationId xmlns:a16="http://schemas.microsoft.com/office/drawing/2014/main" id="{0B4C4675-1F26-C261-C364-E9EA8DF6DB50}"/>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Kennismaking</a:t>
            </a:r>
            <a:endParaRPr lang="nl-NL" dirty="0"/>
          </a:p>
        </p:txBody>
      </p:sp>
      <p:sp>
        <p:nvSpPr>
          <p:cNvPr id="16" name="Rechthoek 15">
            <a:extLst>
              <a:ext uri="{FF2B5EF4-FFF2-40B4-BE49-F238E27FC236}">
                <a16:creationId xmlns:a16="http://schemas.microsoft.com/office/drawing/2014/main" id="{8FF10FB6-E800-7942-F4DC-6F9CC08E8118}"/>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061009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99E14-A113-D624-F8EB-80159040FF64}"/>
            </a:ext>
          </a:extLst>
        </p:cNvPr>
        <p:cNvGrpSpPr/>
        <p:nvPr/>
      </p:nvGrpSpPr>
      <p:grpSpPr>
        <a:xfrm>
          <a:off x="0" y="0"/>
          <a:ext cx="0" cy="0"/>
          <a:chOff x="0" y="0"/>
          <a:chExt cx="0" cy="0"/>
        </a:xfrm>
      </p:grpSpPr>
      <p:pic>
        <p:nvPicPr>
          <p:cNvPr id="9" name="Graphic 8">
            <a:extLst>
              <a:ext uri="{FF2B5EF4-FFF2-40B4-BE49-F238E27FC236}">
                <a16:creationId xmlns:a16="http://schemas.microsoft.com/office/drawing/2014/main" id="{18159655-CD45-7745-C33D-00CE7AEC54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EDC6B2F1-046C-9897-5247-68A064747A15}"/>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itel 1">
            <a:extLst>
              <a:ext uri="{FF2B5EF4-FFF2-40B4-BE49-F238E27FC236}">
                <a16:creationId xmlns:a16="http://schemas.microsoft.com/office/drawing/2014/main" id="{99883873-5213-AC76-0230-30D50B200C4D}"/>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Startopdracht</a:t>
            </a:r>
            <a:endParaRPr lang="nl-NL" dirty="0"/>
          </a:p>
        </p:txBody>
      </p:sp>
      <p:sp>
        <p:nvSpPr>
          <p:cNvPr id="16" name="Rechthoek 15">
            <a:extLst>
              <a:ext uri="{FF2B5EF4-FFF2-40B4-BE49-F238E27FC236}">
                <a16:creationId xmlns:a16="http://schemas.microsoft.com/office/drawing/2014/main" id="{5FA3512F-D9D8-21BB-69E4-A181622103B7}"/>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extLst>
              <a:ext uri="{FF2B5EF4-FFF2-40B4-BE49-F238E27FC236}">
                <a16:creationId xmlns:a16="http://schemas.microsoft.com/office/drawing/2014/main" id="{79811B8B-E6A9-FBDE-129A-462FB3273A3D}"/>
              </a:ext>
            </a:extLst>
          </p:cNvPr>
          <p:cNvSpPr/>
          <p:nvPr/>
        </p:nvSpPr>
        <p:spPr>
          <a:xfrm>
            <a:off x="838200" y="3503278"/>
            <a:ext cx="7435049" cy="461665"/>
          </a:xfrm>
          <a:prstGeom prst="rect">
            <a:avLst/>
          </a:prstGeom>
        </p:spPr>
        <p:txBody>
          <a:bodyPr wrap="none">
            <a:spAutoFit/>
          </a:bodyPr>
          <a:lstStyle/>
          <a:p>
            <a:r>
              <a:rPr lang="nl-NL" sz="2400" dirty="0">
                <a:effectLst/>
                <a:latin typeface="Verdana" panose="020B0604030504040204" pitchFamily="34" charset="0"/>
              </a:rPr>
              <a:t>Lees jouw casus en schrijf op wat jij zou doen.</a:t>
            </a:r>
          </a:p>
        </p:txBody>
      </p:sp>
    </p:spTree>
    <p:extLst>
      <p:ext uri="{BB962C8B-B14F-4D97-AF65-F5344CB8AC3E}">
        <p14:creationId xmlns:p14="http://schemas.microsoft.com/office/powerpoint/2010/main" val="3416035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7752A-771A-1B56-35EA-E8E6C219E214}"/>
            </a:ext>
          </a:extLst>
        </p:cNvPr>
        <p:cNvGrpSpPr/>
        <p:nvPr/>
      </p:nvGrpSpPr>
      <p:grpSpPr>
        <a:xfrm>
          <a:off x="0" y="0"/>
          <a:ext cx="0" cy="0"/>
          <a:chOff x="0" y="0"/>
          <a:chExt cx="0" cy="0"/>
        </a:xfrm>
      </p:grpSpPr>
      <p:pic>
        <p:nvPicPr>
          <p:cNvPr id="1028" name="Picture 4" descr="Film: De Ervaringsraad">
            <a:extLst>
              <a:ext uri="{FF2B5EF4-FFF2-40B4-BE49-F238E27FC236}">
                <a16:creationId xmlns:a16="http://schemas.microsoft.com/office/drawing/2014/main" id="{3E21341E-3336-2D43-613A-51820CA4A8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664" t="1546" r="9664" b="17782"/>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hthoek 2">
            <a:extLst>
              <a:ext uri="{FF2B5EF4-FFF2-40B4-BE49-F238E27FC236}">
                <a16:creationId xmlns:a16="http://schemas.microsoft.com/office/drawing/2014/main" id="{8F3A1992-8C48-5507-DCCB-49EB3E94A399}"/>
              </a:ext>
            </a:extLst>
          </p:cNvPr>
          <p:cNvSpPr/>
          <p:nvPr/>
        </p:nvSpPr>
        <p:spPr>
          <a:xfrm>
            <a:off x="0" y="5562600"/>
            <a:ext cx="12192001" cy="1295400"/>
          </a:xfrm>
          <a:prstGeom prst="rect">
            <a:avLst/>
          </a:prstGeom>
          <a:solidFill>
            <a:srgbClr val="F5F3EE"/>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Graphic 8">
            <a:extLst>
              <a:ext uri="{FF2B5EF4-FFF2-40B4-BE49-F238E27FC236}">
                <a16:creationId xmlns:a16="http://schemas.microsoft.com/office/drawing/2014/main" id="{6A5863BC-9907-E036-2C8D-3235B470C9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CF61A1A7-AA80-7629-ECB6-DAB688A215B0}"/>
              </a:ext>
            </a:extLst>
          </p:cNvPr>
          <p:cNvSpPr/>
          <p:nvPr/>
        </p:nvSpPr>
        <p:spPr>
          <a:xfrm>
            <a:off x="0" y="0"/>
            <a:ext cx="12192000" cy="6858000"/>
          </a:xfrm>
          <a:prstGeom prst="rect">
            <a:avLst/>
          </a:prstGeom>
          <a:solidFill>
            <a:srgbClr val="F5F3EE">
              <a:alpha val="20000"/>
            </a:srgbClr>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itel 1">
            <a:extLst>
              <a:ext uri="{FF2B5EF4-FFF2-40B4-BE49-F238E27FC236}">
                <a16:creationId xmlns:a16="http://schemas.microsoft.com/office/drawing/2014/main" id="{0CA11686-BFF8-9685-589D-A80BC382B2A0}"/>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Bekijk de film </a:t>
            </a:r>
            <a:r>
              <a:rPr lang="nl-NL" sz="5000" b="1" dirty="0">
                <a:solidFill>
                  <a:srgbClr val="F5C800"/>
                </a:solidFill>
                <a:latin typeface="Verdana"/>
                <a:ea typeface="Verdana"/>
                <a:hlinkClick r:id="rId5">
                  <a:extLst>
                    <a:ext uri="{A12FA001-AC4F-418D-AE19-62706E023703}">
                      <ahyp:hlinkClr xmlns:ahyp="http://schemas.microsoft.com/office/drawing/2018/hyperlinkcolor" val="tx"/>
                    </a:ext>
                  </a:extLst>
                </a:hlinkClick>
              </a:rPr>
              <a:t>via YouTube</a:t>
            </a:r>
            <a:endParaRPr lang="nl-NL" dirty="0">
              <a:solidFill>
                <a:srgbClr val="F5C800"/>
              </a:solidFill>
            </a:endParaRPr>
          </a:p>
        </p:txBody>
      </p:sp>
      <p:sp>
        <p:nvSpPr>
          <p:cNvPr id="16" name="Rechthoek 15">
            <a:extLst>
              <a:ext uri="{FF2B5EF4-FFF2-40B4-BE49-F238E27FC236}">
                <a16:creationId xmlns:a16="http://schemas.microsoft.com/office/drawing/2014/main" id="{A1F66DC9-C63D-417B-134B-C2337882DC42}"/>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38315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B7EC-4D28-8AD1-4AB6-62C9B2301210}"/>
            </a:ext>
          </a:extLst>
        </p:cNvPr>
        <p:cNvGrpSpPr/>
        <p:nvPr/>
      </p:nvGrpSpPr>
      <p:grpSpPr>
        <a:xfrm>
          <a:off x="0" y="0"/>
          <a:ext cx="0" cy="0"/>
          <a:chOff x="0" y="0"/>
          <a:chExt cx="0" cy="0"/>
        </a:xfrm>
      </p:grpSpPr>
      <p:pic>
        <p:nvPicPr>
          <p:cNvPr id="9" name="Graphic 8">
            <a:extLst>
              <a:ext uri="{FF2B5EF4-FFF2-40B4-BE49-F238E27FC236}">
                <a16:creationId xmlns:a16="http://schemas.microsoft.com/office/drawing/2014/main" id="{F650F87B-877B-D6B2-9E85-2E937C6E585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D37C14DE-F12D-8632-4720-27750B4EAA43}"/>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itel 1">
            <a:extLst>
              <a:ext uri="{FF2B5EF4-FFF2-40B4-BE49-F238E27FC236}">
                <a16:creationId xmlns:a16="http://schemas.microsoft.com/office/drawing/2014/main" id="{D63820D7-C965-24A8-2A56-DDC0E59907D3}"/>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In gesprek</a:t>
            </a:r>
            <a:endParaRPr lang="nl-NL" dirty="0">
              <a:solidFill>
                <a:srgbClr val="00A79C"/>
              </a:solidFill>
            </a:endParaRPr>
          </a:p>
        </p:txBody>
      </p:sp>
      <p:sp>
        <p:nvSpPr>
          <p:cNvPr id="16" name="Rechthoek 15">
            <a:extLst>
              <a:ext uri="{FF2B5EF4-FFF2-40B4-BE49-F238E27FC236}">
                <a16:creationId xmlns:a16="http://schemas.microsoft.com/office/drawing/2014/main" id="{5D54513F-AE34-C6E8-6BCF-4126DC277399}"/>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extLst>
              <a:ext uri="{FF2B5EF4-FFF2-40B4-BE49-F238E27FC236}">
                <a16:creationId xmlns:a16="http://schemas.microsoft.com/office/drawing/2014/main" id="{17FD9494-3CA8-1DF3-59C3-D821DF8664CA}"/>
              </a:ext>
            </a:extLst>
          </p:cNvPr>
          <p:cNvSpPr/>
          <p:nvPr/>
        </p:nvSpPr>
        <p:spPr>
          <a:xfrm>
            <a:off x="838200" y="3503278"/>
            <a:ext cx="8005205" cy="830997"/>
          </a:xfrm>
          <a:prstGeom prst="rect">
            <a:avLst/>
          </a:prstGeom>
        </p:spPr>
        <p:txBody>
          <a:bodyPr wrap="none">
            <a:spAutoFit/>
          </a:bodyPr>
          <a:lstStyle/>
          <a:p>
            <a:r>
              <a:rPr lang="nl-NL" sz="2400" dirty="0">
                <a:effectLst/>
                <a:latin typeface="Verdana" panose="020B0604030504040204" pitchFamily="34" charset="0"/>
              </a:rPr>
              <a:t>Wat raakt jou het meest? Welke vragen heb jij na </a:t>
            </a:r>
          </a:p>
          <a:p>
            <a:r>
              <a:rPr lang="nl-NL" sz="2400" dirty="0">
                <a:effectLst/>
                <a:latin typeface="Verdana" panose="020B0604030504040204" pitchFamily="34" charset="0"/>
              </a:rPr>
              <a:t>het zien van deze film?</a:t>
            </a:r>
          </a:p>
        </p:txBody>
      </p:sp>
    </p:spTree>
    <p:extLst>
      <p:ext uri="{BB962C8B-B14F-4D97-AF65-F5344CB8AC3E}">
        <p14:creationId xmlns:p14="http://schemas.microsoft.com/office/powerpoint/2010/main" val="3444765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30F882-4C0D-04FA-DD5F-AF7FE138F43B}"/>
            </a:ext>
          </a:extLst>
        </p:cNvPr>
        <p:cNvGrpSpPr/>
        <p:nvPr/>
      </p:nvGrpSpPr>
      <p:grpSpPr>
        <a:xfrm>
          <a:off x="0" y="0"/>
          <a:ext cx="0" cy="0"/>
          <a:chOff x="0" y="0"/>
          <a:chExt cx="0" cy="0"/>
        </a:xfrm>
      </p:grpSpPr>
      <p:pic>
        <p:nvPicPr>
          <p:cNvPr id="9" name="Graphic 8">
            <a:extLst>
              <a:ext uri="{FF2B5EF4-FFF2-40B4-BE49-F238E27FC236}">
                <a16:creationId xmlns:a16="http://schemas.microsoft.com/office/drawing/2014/main" id="{0A0935E0-C654-3FD7-EB7F-F9CE49C9B2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C7369AAA-54C6-9E7B-265F-DAA0FF9F8E62}"/>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itel 1">
            <a:extLst>
              <a:ext uri="{FF2B5EF4-FFF2-40B4-BE49-F238E27FC236}">
                <a16:creationId xmlns:a16="http://schemas.microsoft.com/office/drawing/2014/main" id="{1ECC65F7-6F96-9C28-2132-95E446FD9C73}"/>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5000" b="1" dirty="0">
                <a:latin typeface="Verdana"/>
                <a:ea typeface="Verdana"/>
              </a:rPr>
              <a:t>Reflectie</a:t>
            </a:r>
            <a:endParaRPr lang="nl-NL" dirty="0"/>
          </a:p>
        </p:txBody>
      </p:sp>
      <p:sp>
        <p:nvSpPr>
          <p:cNvPr id="16" name="Rechthoek 15">
            <a:extLst>
              <a:ext uri="{FF2B5EF4-FFF2-40B4-BE49-F238E27FC236}">
                <a16:creationId xmlns:a16="http://schemas.microsoft.com/office/drawing/2014/main" id="{A98CB7B4-3ED1-D781-D352-6814BA22A972}"/>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extLst>
              <a:ext uri="{FF2B5EF4-FFF2-40B4-BE49-F238E27FC236}">
                <a16:creationId xmlns:a16="http://schemas.microsoft.com/office/drawing/2014/main" id="{CAC75D76-62BC-2A55-0BC0-89934B97E5DA}"/>
              </a:ext>
            </a:extLst>
          </p:cNvPr>
          <p:cNvSpPr/>
          <p:nvPr/>
        </p:nvSpPr>
        <p:spPr>
          <a:xfrm>
            <a:off x="838200" y="3503278"/>
            <a:ext cx="4529638" cy="461665"/>
          </a:xfrm>
          <a:prstGeom prst="rect">
            <a:avLst/>
          </a:prstGeom>
        </p:spPr>
        <p:txBody>
          <a:bodyPr wrap="none">
            <a:spAutoFit/>
          </a:bodyPr>
          <a:lstStyle/>
          <a:p>
            <a:r>
              <a:rPr lang="nl-NL" sz="2400" dirty="0">
                <a:effectLst/>
                <a:latin typeface="Verdana" panose="020B0604030504040204" pitchFamily="34" charset="0"/>
              </a:rPr>
              <a:t>Wat zou jij nu anders doen?</a:t>
            </a:r>
          </a:p>
        </p:txBody>
      </p:sp>
    </p:spTree>
    <p:extLst>
      <p:ext uri="{BB962C8B-B14F-4D97-AF65-F5344CB8AC3E}">
        <p14:creationId xmlns:p14="http://schemas.microsoft.com/office/powerpoint/2010/main" val="22344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3ED73-586A-B8D3-8167-62025B2D9508}"/>
            </a:ext>
          </a:extLst>
        </p:cNvPr>
        <p:cNvGrpSpPr/>
        <p:nvPr/>
      </p:nvGrpSpPr>
      <p:grpSpPr>
        <a:xfrm>
          <a:off x="0" y="0"/>
          <a:ext cx="0" cy="0"/>
          <a:chOff x="0" y="0"/>
          <a:chExt cx="0" cy="0"/>
        </a:xfrm>
      </p:grpSpPr>
      <p:pic>
        <p:nvPicPr>
          <p:cNvPr id="9" name="Graphic 8">
            <a:extLst>
              <a:ext uri="{FF2B5EF4-FFF2-40B4-BE49-F238E27FC236}">
                <a16:creationId xmlns:a16="http://schemas.microsoft.com/office/drawing/2014/main" id="{E9E96035-A6C2-79A4-BAE1-E409B24CDA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6386" y="5696669"/>
            <a:ext cx="5065614" cy="1074524"/>
          </a:xfrm>
          <a:prstGeom prst="rect">
            <a:avLst/>
          </a:prstGeom>
        </p:spPr>
      </p:pic>
      <p:sp>
        <p:nvSpPr>
          <p:cNvPr id="14" name="Rechthoek 13">
            <a:extLst>
              <a:ext uri="{FF2B5EF4-FFF2-40B4-BE49-F238E27FC236}">
                <a16:creationId xmlns:a16="http://schemas.microsoft.com/office/drawing/2014/main" id="{7F77D2B1-F9A7-9D8C-BC06-4E5609A47621}"/>
              </a:ext>
            </a:extLst>
          </p:cNvPr>
          <p:cNvSpPr/>
          <p:nvPr/>
        </p:nvSpPr>
        <p:spPr>
          <a:xfrm>
            <a:off x="0" y="0"/>
            <a:ext cx="12192000" cy="5551136"/>
          </a:xfrm>
          <a:prstGeom prst="rect">
            <a:avLst/>
          </a:prstGeom>
          <a:solidFill>
            <a:srgbClr val="F5F3EE"/>
          </a:solidFill>
          <a:ln>
            <a:noFill/>
          </a:ln>
          <a:effectLst>
            <a:outerShdw blurRad="88900" dist="254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itel 1">
            <a:extLst>
              <a:ext uri="{FF2B5EF4-FFF2-40B4-BE49-F238E27FC236}">
                <a16:creationId xmlns:a16="http://schemas.microsoft.com/office/drawing/2014/main" id="{3401F10C-E254-FDC7-1A52-A964E2A8999A}"/>
              </a:ext>
            </a:extLst>
          </p:cNvPr>
          <p:cNvSpPr txBox="1">
            <a:spLocks/>
          </p:cNvSpPr>
          <p:nvPr/>
        </p:nvSpPr>
        <p:spPr>
          <a:xfrm>
            <a:off x="838200" y="624069"/>
            <a:ext cx="10515600" cy="18925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7000"/>
              </a:lnSpc>
            </a:pPr>
            <a:r>
              <a:rPr lang="nl-NL" sz="4400" b="1" dirty="0">
                <a:latin typeface="Verdana"/>
                <a:ea typeface="Verdana"/>
              </a:rPr>
              <a:t>Inzichten van de ervaringsraad</a:t>
            </a:r>
            <a:endParaRPr lang="nl-NL" sz="4800" dirty="0"/>
          </a:p>
        </p:txBody>
      </p:sp>
      <p:sp>
        <p:nvSpPr>
          <p:cNvPr id="16" name="Rechthoek 15">
            <a:extLst>
              <a:ext uri="{FF2B5EF4-FFF2-40B4-BE49-F238E27FC236}">
                <a16:creationId xmlns:a16="http://schemas.microsoft.com/office/drawing/2014/main" id="{1758E197-2E6F-96B4-44E0-C63DB2BAD7AF}"/>
              </a:ext>
            </a:extLst>
          </p:cNvPr>
          <p:cNvSpPr/>
          <p:nvPr/>
        </p:nvSpPr>
        <p:spPr>
          <a:xfrm>
            <a:off x="0" y="2821057"/>
            <a:ext cx="9937019"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Rechthoek 1">
            <a:extLst>
              <a:ext uri="{FF2B5EF4-FFF2-40B4-BE49-F238E27FC236}">
                <a16:creationId xmlns:a16="http://schemas.microsoft.com/office/drawing/2014/main" id="{87576E06-BD78-09C1-09F9-06761DA71D44}"/>
              </a:ext>
            </a:extLst>
          </p:cNvPr>
          <p:cNvSpPr/>
          <p:nvPr/>
        </p:nvSpPr>
        <p:spPr>
          <a:xfrm>
            <a:off x="838200" y="3503278"/>
            <a:ext cx="184731" cy="461665"/>
          </a:xfrm>
          <a:prstGeom prst="rect">
            <a:avLst/>
          </a:prstGeom>
        </p:spPr>
        <p:txBody>
          <a:bodyPr wrap="none">
            <a:spAutoFit/>
          </a:bodyPr>
          <a:lstStyle/>
          <a:p>
            <a:endParaRPr lang="nl-NL" sz="2400" dirty="0">
              <a:effectLst/>
              <a:latin typeface="Verdana" panose="020B0604030504040204" pitchFamily="34" charset="0"/>
            </a:endParaRPr>
          </a:p>
        </p:txBody>
      </p:sp>
      <p:sp>
        <p:nvSpPr>
          <p:cNvPr id="4" name="Rechthoek 3">
            <a:extLst>
              <a:ext uri="{FF2B5EF4-FFF2-40B4-BE49-F238E27FC236}">
                <a16:creationId xmlns:a16="http://schemas.microsoft.com/office/drawing/2014/main" id="{1B06B778-446A-525C-5A32-F0A82F7D7989}"/>
              </a:ext>
            </a:extLst>
          </p:cNvPr>
          <p:cNvSpPr/>
          <p:nvPr/>
        </p:nvSpPr>
        <p:spPr>
          <a:xfrm>
            <a:off x="838200" y="3503278"/>
            <a:ext cx="9796272" cy="830997"/>
          </a:xfrm>
          <a:prstGeom prst="rect">
            <a:avLst/>
          </a:prstGeom>
        </p:spPr>
        <p:txBody>
          <a:bodyPr wrap="none">
            <a:spAutoFit/>
          </a:bodyPr>
          <a:lstStyle/>
          <a:p>
            <a:r>
              <a:rPr lang="nl-NL" sz="2400" dirty="0">
                <a:effectLst/>
                <a:latin typeface="Verdana" panose="020B0604030504040204" pitchFamily="34" charset="0"/>
              </a:rPr>
              <a:t>Welke vragen worden vaak gesteld na het zien van de film?</a:t>
            </a:r>
          </a:p>
          <a:p>
            <a:r>
              <a:rPr lang="nl-NL" sz="2400" dirty="0">
                <a:effectLst/>
                <a:latin typeface="Verdana" panose="020B0604030504040204" pitchFamily="34" charset="0"/>
              </a:rPr>
              <a:t>En wat zegt de ervaringsraad daarover?</a:t>
            </a:r>
          </a:p>
        </p:txBody>
      </p:sp>
    </p:spTree>
    <p:extLst>
      <p:ext uri="{BB962C8B-B14F-4D97-AF65-F5344CB8AC3E}">
        <p14:creationId xmlns:p14="http://schemas.microsoft.com/office/powerpoint/2010/main" val="3151665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F1D1D-84AB-387C-606C-4E90A067BE4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7707BCE-50C7-3FAD-13FD-99C7DDC6C86B}"/>
              </a:ext>
            </a:extLst>
          </p:cNvPr>
          <p:cNvSpPr>
            <a:spLocks noGrp="1"/>
          </p:cNvSpPr>
          <p:nvPr>
            <p:ph type="title"/>
          </p:nvPr>
        </p:nvSpPr>
        <p:spPr>
          <a:xfrm>
            <a:off x="613914" y="505988"/>
            <a:ext cx="10515600" cy="1325563"/>
          </a:xfrm>
        </p:spPr>
        <p:txBody>
          <a:bodyPr>
            <a:normAutofit/>
          </a:bodyPr>
          <a:lstStyle/>
          <a:p>
            <a:r>
              <a:rPr lang="nl-NL" sz="3600" b="1" dirty="0">
                <a:latin typeface="Verdana" panose="020B0604030504040204" pitchFamily="34" charset="0"/>
                <a:ea typeface="Verdana" panose="020B0604030504040204" pitchFamily="34" charset="0"/>
                <a:cs typeface="Verdana" panose="020B0604030504040204" pitchFamily="34" charset="0"/>
              </a:rPr>
              <a:t>Waar vinden we NT1’ers?</a:t>
            </a:r>
            <a:endParaRPr lang="nl-NL" sz="3600" dirty="0">
              <a:latin typeface="Verdana" panose="020B0604030504040204" pitchFamily="34" charset="0"/>
              <a:ea typeface="Verdana" panose="020B0604030504040204" pitchFamily="34" charset="0"/>
              <a:cs typeface="Verdana" panose="020B0604030504040204" pitchFamily="34" charset="0"/>
            </a:endParaRPr>
          </a:p>
        </p:txBody>
      </p:sp>
      <p:pic>
        <p:nvPicPr>
          <p:cNvPr id="5" name="Tijdelijke aanduiding voor inhoud 4">
            <a:extLst>
              <a:ext uri="{FF2B5EF4-FFF2-40B4-BE49-F238E27FC236}">
                <a16:creationId xmlns:a16="http://schemas.microsoft.com/office/drawing/2014/main" id="{1E3CBFF8-C793-EB91-234B-56CD91BD63FB}"/>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807615" y="6125676"/>
            <a:ext cx="1205657" cy="598082"/>
          </a:xfrm>
        </p:spPr>
      </p:pic>
      <p:sp>
        <p:nvSpPr>
          <p:cNvPr id="6" name="Titel 1">
            <a:extLst>
              <a:ext uri="{FF2B5EF4-FFF2-40B4-BE49-F238E27FC236}">
                <a16:creationId xmlns:a16="http://schemas.microsoft.com/office/drawing/2014/main" id="{E0F86A28-2B61-BC22-2CBF-2A63F321E5A4}"/>
              </a:ext>
            </a:extLst>
          </p:cNvPr>
          <p:cNvSpPr txBox="1">
            <a:spLocks/>
          </p:cNvSpPr>
          <p:nvPr/>
        </p:nvSpPr>
        <p:spPr>
          <a:xfrm>
            <a:off x="838200" y="2113004"/>
            <a:ext cx="6494254" cy="372944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1600" dirty="0">
                <a:latin typeface="Verdana"/>
                <a:ea typeface="Verdana"/>
                <a:cs typeface="Verdana" panose="020B0604030504040204" pitchFamily="34" charset="0"/>
              </a:rPr>
              <a:t>Ze kunnen zich heel goed verstoppen!</a:t>
            </a:r>
          </a:p>
          <a:p>
            <a:pPr>
              <a:lnSpc>
                <a:spcPct val="100000"/>
              </a:lnSpc>
            </a:pPr>
            <a:endParaRPr lang="nl-NL" sz="1600" dirty="0">
              <a:latin typeface="Verdana" panose="020B0604030504040204" pitchFamily="34" charset="0"/>
              <a:ea typeface="Verdana" panose="020B0604030504040204" pitchFamily="34" charset="0"/>
              <a:cs typeface="Verdana" panose="020B0604030504040204" pitchFamily="34" charset="0"/>
            </a:endParaRPr>
          </a:p>
          <a:p>
            <a:pPr>
              <a:lnSpc>
                <a:spcPct val="100000"/>
              </a:lnSpc>
            </a:pPr>
            <a:r>
              <a:rPr lang="nl-NL" sz="1600" b="1" dirty="0">
                <a:solidFill>
                  <a:srgbClr val="F5C800"/>
                </a:solidFill>
                <a:latin typeface="Verdana" panose="020B0604030504040204" pitchFamily="34" charset="0"/>
                <a:ea typeface="Verdana" panose="020B0604030504040204" pitchFamily="34" charset="0"/>
                <a:cs typeface="Verdana" panose="020B0604030504040204" pitchFamily="34" charset="0"/>
              </a:rPr>
              <a:t>Wat kun je doen?</a:t>
            </a:r>
          </a:p>
          <a:p>
            <a:pPr>
              <a:lnSpc>
                <a:spcPct val="100000"/>
              </a:lnSpc>
            </a:pPr>
            <a:endParaRPr lang="nl-NL" sz="1600" dirty="0">
              <a:latin typeface="Verdana" panose="020B0604030504040204" pitchFamily="34" charset="0"/>
              <a:ea typeface="Verdana" panose="020B0604030504040204" pitchFamily="34" charset="0"/>
            </a:endParaRPr>
          </a:p>
          <a:p>
            <a:pPr marL="342900" lvl="0" indent="-342900">
              <a:lnSpc>
                <a:spcPct val="100000"/>
              </a:lnSpc>
              <a:buFont typeface="Symbol" panose="05050102010706020507" pitchFamily="18" charset="2"/>
              <a:buChar char=""/>
            </a:pPr>
            <a:r>
              <a:rPr lang="nl-NL" sz="1600" dirty="0">
                <a:latin typeface="Verdana" panose="020B0604030504040204" pitchFamily="34" charset="0"/>
                <a:ea typeface="Verdana" panose="020B0604030504040204" pitchFamily="34" charset="0"/>
              </a:rPr>
              <a:t>Waar denk je zelf dat mensen met moeite met basisvaardigheden komen? Denk bijvoorbeeld aan de formulierenbrigade. </a:t>
            </a:r>
          </a:p>
          <a:p>
            <a:pPr marL="342900" lvl="0" indent="-342900">
              <a:lnSpc>
                <a:spcPct val="100000"/>
              </a:lnSpc>
              <a:buFont typeface="Symbol" panose="05050102010706020507" pitchFamily="18" charset="2"/>
              <a:buChar char=""/>
            </a:pPr>
            <a:r>
              <a:rPr lang="nl-NL" sz="1600" dirty="0">
                <a:latin typeface="Verdana" panose="020B0604030504040204" pitchFamily="34" charset="0"/>
                <a:ea typeface="Verdana" panose="020B0604030504040204" pitchFamily="34" charset="0"/>
              </a:rPr>
              <a:t>En sluiten de plekken waar mensen komen ze mogelijk onbedoeld buiten? Bijvoorbeeld bij een ouderavond waar ouders ook zelf iets moeten lezen of schrijven. </a:t>
            </a:r>
          </a:p>
          <a:p>
            <a:pPr marL="342900" lvl="0" indent="-342900">
              <a:lnSpc>
                <a:spcPct val="100000"/>
              </a:lnSpc>
              <a:buFont typeface="Symbol" panose="05050102010706020507" pitchFamily="18" charset="2"/>
              <a:buChar char=""/>
            </a:pPr>
            <a:r>
              <a:rPr lang="nl-NL" sz="1600" dirty="0">
                <a:latin typeface="Verdana" panose="020B0604030504040204" pitchFamily="34" charset="0"/>
                <a:ea typeface="Verdana" panose="020B0604030504040204" pitchFamily="34" charset="0"/>
              </a:rPr>
              <a:t>Neem het als professional mee in je brede uitvraag.</a:t>
            </a:r>
          </a:p>
          <a:p>
            <a:pPr marL="342900" indent="-342900">
              <a:lnSpc>
                <a:spcPct val="100000"/>
              </a:lnSpc>
              <a:buFont typeface="Symbol" panose="05050102010706020507" pitchFamily="18" charset="2"/>
              <a:buChar char=""/>
            </a:pPr>
            <a:r>
              <a:rPr lang="nl-NL" sz="1600" dirty="0">
                <a:latin typeface="Verdana" panose="020B0604030504040204" pitchFamily="34" charset="0"/>
                <a:ea typeface="Verdana" panose="020B0604030504040204" pitchFamily="34" charset="0"/>
              </a:rPr>
              <a:t>Wat doe je zelf al om ze te bereiken?</a:t>
            </a:r>
          </a:p>
          <a:p>
            <a:pPr lvl="0">
              <a:lnSpc>
                <a:spcPct val="100000"/>
              </a:lnSpc>
            </a:pPr>
            <a:endParaRPr lang="nl-NL" sz="1600" dirty="0">
              <a:latin typeface="Verdana" panose="020B0604030504040204" pitchFamily="34" charset="0"/>
              <a:ea typeface="Verdana" panose="020B0604030504040204" pitchFamily="34" charset="0"/>
            </a:endParaRPr>
          </a:p>
          <a:p>
            <a:pPr marL="342900" lvl="0" indent="-342900">
              <a:lnSpc>
                <a:spcPct val="100000"/>
              </a:lnSpc>
              <a:buFont typeface="Symbol" panose="05050102010706020507" pitchFamily="18" charset="2"/>
              <a:buChar char=""/>
            </a:pPr>
            <a:endParaRPr lang="nl-NL" sz="1600" dirty="0">
              <a:latin typeface="Verdana" panose="020B0604030504040204" pitchFamily="34" charset="0"/>
              <a:ea typeface="Verdana" panose="020B0604030504040204" pitchFamily="34" charset="0"/>
            </a:endParaRPr>
          </a:p>
          <a:p>
            <a:endParaRPr lang="nl-NL" sz="22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a:extLst>
              <a:ext uri="{FF2B5EF4-FFF2-40B4-BE49-F238E27FC236}">
                <a16:creationId xmlns:a16="http://schemas.microsoft.com/office/drawing/2014/main" id="{7D5BD52B-3A51-C07A-DF58-3C4132CD37C5}"/>
              </a:ext>
            </a:extLst>
          </p:cNvPr>
          <p:cNvSpPr/>
          <p:nvPr/>
        </p:nvSpPr>
        <p:spPr>
          <a:xfrm>
            <a:off x="0" y="1650228"/>
            <a:ext cx="7740000" cy="12138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ekstballon: rechthoek met afgeronde hoeken 2">
            <a:extLst>
              <a:ext uri="{FF2B5EF4-FFF2-40B4-BE49-F238E27FC236}">
                <a16:creationId xmlns:a16="http://schemas.microsoft.com/office/drawing/2014/main" id="{E7BED9D9-F7F9-90EA-7786-C21131689744}"/>
              </a:ext>
            </a:extLst>
          </p:cNvPr>
          <p:cNvSpPr/>
          <p:nvPr/>
        </p:nvSpPr>
        <p:spPr>
          <a:xfrm>
            <a:off x="7701319" y="2937111"/>
            <a:ext cx="4273272" cy="2625659"/>
          </a:xfrm>
          <a:prstGeom prst="wedgeRoundRectCallout">
            <a:avLst>
              <a:gd name="adj1" fmla="val -60613"/>
              <a:gd name="adj2" fmla="val -39364"/>
              <a:gd name="adj3" fmla="val 16667"/>
            </a:avLst>
          </a:prstGeom>
          <a:solidFill>
            <a:srgbClr val="00A79C"/>
          </a:solidFill>
          <a:ln>
            <a:solidFill>
              <a:srgbClr val="00A79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nl-NL" sz="1400" dirty="0">
                <a:latin typeface="Verdana"/>
                <a:ea typeface="Verdana"/>
                <a:cs typeface="Times New Roman"/>
              </a:rPr>
              <a:t>'Voor</a:t>
            </a:r>
            <a:r>
              <a:rPr lang="nl-NL" sz="1400" dirty="0">
                <a:effectLst/>
                <a:latin typeface="Verdana"/>
                <a:ea typeface="Verdana"/>
                <a:cs typeface="Times New Roman"/>
              </a:rPr>
              <a:t> een onderzoek vroegen we de </a:t>
            </a:r>
            <a:r>
              <a:rPr lang="nl-NL" sz="1400" dirty="0">
                <a:latin typeface="Verdana"/>
                <a:ea typeface="Verdana"/>
                <a:cs typeface="Times New Roman"/>
              </a:rPr>
              <a:t>Raad</a:t>
            </a:r>
            <a:r>
              <a:rPr lang="nl-NL" sz="1400" dirty="0">
                <a:effectLst/>
                <a:latin typeface="Verdana"/>
                <a:ea typeface="Verdana"/>
                <a:cs typeface="Times New Roman"/>
              </a:rPr>
              <a:t> waar je iemand met beperkte basisvaardigheden aan kunt herkennen. Het antwoord: ‘</a:t>
            </a:r>
            <a:r>
              <a:rPr lang="nl-NL" sz="1400" dirty="0">
                <a:latin typeface="Verdana"/>
                <a:ea typeface="Verdana"/>
                <a:cs typeface="Times New Roman"/>
              </a:rPr>
              <a:t>Dat</a:t>
            </a:r>
            <a:r>
              <a:rPr lang="nl-NL" sz="1400" dirty="0">
                <a:effectLst/>
                <a:latin typeface="Verdana"/>
                <a:ea typeface="Verdana"/>
                <a:cs typeface="Times New Roman"/>
              </a:rPr>
              <a:t> kun je niet, want zo iemand wil dat zo lang mogelijk verbergen. Werk liever aan vertrouwen zodat ik het je durf te vertellen. Dan hoef je ook niet als detective op zoek</a:t>
            </a:r>
            <a:r>
              <a:rPr lang="nl-NL" sz="1400" dirty="0">
                <a:latin typeface="Verdana"/>
                <a:ea typeface="Verdana"/>
                <a:cs typeface="Times New Roman"/>
              </a:rPr>
              <a:t>.'</a:t>
            </a:r>
            <a:endParaRPr lang="nl-NL" sz="1400" dirty="0">
              <a:effectLst/>
              <a:latin typeface="Verdana"/>
              <a:ea typeface="Verdana"/>
              <a:cs typeface="Times New Roman"/>
            </a:endParaRPr>
          </a:p>
          <a:p>
            <a:endParaRPr lang="nl-NL" sz="1400" dirty="0">
              <a:latin typeface="Verdana" panose="020B0604030504040204" pitchFamily="34" charset="0"/>
              <a:ea typeface="Verdana" panose="020B0604030504040204" pitchFamily="34" charset="0"/>
              <a:cs typeface="Times New Roman" panose="02020603050405020304" pitchFamily="18" charset="0"/>
            </a:endParaRPr>
          </a:p>
          <a:p>
            <a:r>
              <a:rPr lang="nl-NL" sz="1400" dirty="0">
                <a:effectLst/>
                <a:latin typeface="Verdana"/>
                <a:ea typeface="Verdana"/>
                <a:cs typeface="Times New Roman"/>
              </a:rPr>
              <a:t>– Ervaringsraadslid </a:t>
            </a:r>
          </a:p>
        </p:txBody>
      </p:sp>
      <p:pic>
        <p:nvPicPr>
          <p:cNvPr id="10" name="Afbeelding 9" descr="Afbeelding met clipart, tekening, illustratie, tekenfilm&#10;&#10;Door AI gegenereerde inhoud is mogelijk onjuist.">
            <a:extLst>
              <a:ext uri="{FF2B5EF4-FFF2-40B4-BE49-F238E27FC236}">
                <a16:creationId xmlns:a16="http://schemas.microsoft.com/office/drawing/2014/main" id="{0CFFE6B2-2EC6-CC31-B0ED-27382031EE16}"/>
              </a:ext>
            </a:extLst>
          </p:cNvPr>
          <p:cNvPicPr>
            <a:picLocks noChangeAspect="1"/>
          </p:cNvPicPr>
          <p:nvPr/>
        </p:nvPicPr>
        <p:blipFill>
          <a:blip r:embed="rId4"/>
          <a:stretch>
            <a:fillRect/>
          </a:stretch>
        </p:blipFill>
        <p:spPr>
          <a:xfrm>
            <a:off x="9606248" y="240846"/>
            <a:ext cx="2368343" cy="2073053"/>
          </a:xfrm>
          <a:prstGeom prst="rect">
            <a:avLst/>
          </a:prstGeom>
        </p:spPr>
      </p:pic>
      <p:sp>
        <p:nvSpPr>
          <p:cNvPr id="12" name="Rechthoek: afgeronde hoeken 11">
            <a:extLst>
              <a:ext uri="{FF2B5EF4-FFF2-40B4-BE49-F238E27FC236}">
                <a16:creationId xmlns:a16="http://schemas.microsoft.com/office/drawing/2014/main" id="{24EA2D24-4C16-C7A5-6119-0EF3C94BE772}"/>
              </a:ext>
            </a:extLst>
          </p:cNvPr>
          <p:cNvSpPr/>
          <p:nvPr/>
        </p:nvSpPr>
        <p:spPr>
          <a:xfrm>
            <a:off x="914400" y="5650413"/>
            <a:ext cx="4468483" cy="598082"/>
          </a:xfrm>
          <a:prstGeom prst="roundRect">
            <a:avLst/>
          </a:prstGeom>
          <a:solidFill>
            <a:srgbClr val="F5C800"/>
          </a:solidFill>
          <a:ln>
            <a:solidFill>
              <a:srgbClr val="F5C8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Lees </a:t>
            </a:r>
            <a:r>
              <a:rPr lang="nl-NL" dirty="0">
                <a:solidFill>
                  <a:schemeClr val="tx1"/>
                </a:solidFill>
                <a:hlinkClick r:id="rId5">
                  <a:extLst>
                    <a:ext uri="{A12FA001-AC4F-418D-AE19-62706E023703}">
                      <ahyp:hlinkClr xmlns:ahyp="http://schemas.microsoft.com/office/drawing/2018/hyperlinkcolor" val="tx"/>
                    </a:ext>
                  </a:extLst>
                </a:hlinkClick>
              </a:rPr>
              <a:t>hier</a:t>
            </a:r>
            <a:r>
              <a:rPr lang="nl-NL" dirty="0">
                <a:solidFill>
                  <a:schemeClr val="tx1"/>
                </a:solidFill>
              </a:rPr>
              <a:t> meer over wat werkt bij het vinden en bereiken van NT1’ers</a:t>
            </a:r>
            <a:r>
              <a:rPr lang="nl-NL" dirty="0"/>
              <a:t> </a:t>
            </a:r>
          </a:p>
        </p:txBody>
      </p:sp>
    </p:spTree>
    <p:extLst>
      <p:ext uri="{BB962C8B-B14F-4D97-AF65-F5344CB8AC3E}">
        <p14:creationId xmlns:p14="http://schemas.microsoft.com/office/powerpoint/2010/main" val="425043471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34897791BFA44897D2EF5CB8A56E05" ma:contentTypeVersion="24" ma:contentTypeDescription="Een nieuw document maken." ma:contentTypeScope="" ma:versionID="ad761817c2bc83a05e8edd71be744685">
  <xsd:schema xmlns:xsd="http://www.w3.org/2001/XMLSchema" xmlns:xs="http://www.w3.org/2001/XMLSchema" xmlns:p="http://schemas.microsoft.com/office/2006/metadata/properties" xmlns:ns2="bd423b62-5735-4e28-8584-b507427cfd8b" xmlns:ns3="f4f5989c-1f66-453b-97a9-c90c329bf4ae" targetNamespace="http://schemas.microsoft.com/office/2006/metadata/properties" ma:root="true" ma:fieldsID="4e50de86ce18fc5dccb60b58993e4b6d" ns2:_="" ns3:_="">
    <xsd:import namespace="bd423b62-5735-4e28-8584-b507427cfd8b"/>
    <xsd:import namespace="f4f5989c-1f66-453b-97a9-c90c329bf4ae"/>
    <xsd:element name="properties">
      <xsd:complexType>
        <xsd:sequence>
          <xsd:element name="documentManagement">
            <xsd:complexType>
              <xsd:all>
                <xsd:element ref="ns2:md2b3aabf5d64792ba3a55b23b5723d7" minOccurs="0"/>
                <xsd:element ref="ns3:TaxCatchAll" minOccurs="0"/>
                <xsd:element ref="ns2:oc02e8e0e9d9407991e20b8d157ffc7a" minOccurs="0"/>
                <xsd:element ref="ns2:mfa189dd34a04535800c14176501faab"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423b62-5735-4e28-8584-b507427cfd8b" elementFormDefault="qualified">
    <xsd:import namespace="http://schemas.microsoft.com/office/2006/documentManagement/types"/>
    <xsd:import namespace="http://schemas.microsoft.com/office/infopath/2007/PartnerControls"/>
    <xsd:element name="md2b3aabf5d64792ba3a55b23b5723d7" ma:index="9" nillable="true" ma:taxonomy="true" ma:internalName="md2b3aabf5d64792ba3a55b23b5723d7" ma:taxonomyFieldName="Vertrouwelijkheid" ma:displayName="Vertrouwelijkheid" ma:fieldId="{6d2b3aab-f5d6-4792-ba3a-55b23b5723d7}" ma:sspId="25447a7e-d66f-4d92-852a-d486d18790f4" ma:termSetId="3bda0ecc-16ab-4b54-acde-49ddb938a2a1" ma:anchorId="00000000-0000-0000-0000-000000000000" ma:open="false" ma:isKeyword="false">
      <xsd:complexType>
        <xsd:sequence>
          <xsd:element ref="pc:Terms" minOccurs="0" maxOccurs="1"/>
        </xsd:sequence>
      </xsd:complexType>
    </xsd:element>
    <xsd:element name="oc02e8e0e9d9407991e20b8d157ffc7a" ma:index="12" ma:taxonomy="true" ma:internalName="oc02e8e0e9d9407991e20b8d157ffc7a" ma:taxonomyFieldName="Typering" ma:displayName="Typering" ma:fieldId="{8c02e8e0-e9d9-4079-91e2-0b8d157ffc7a}" ma:sspId="25447a7e-d66f-4d92-852a-d486d18790f4" ma:termSetId="48d9ebd5-a667-45fa-b8fe-6343daa7c183" ma:anchorId="00000000-0000-0000-0000-000000000000" ma:open="false" ma:isKeyword="false">
      <xsd:complexType>
        <xsd:sequence>
          <xsd:element ref="pc:Terms" minOccurs="0" maxOccurs="1"/>
        </xsd:sequence>
      </xsd:complexType>
    </xsd:element>
    <xsd:element name="mfa189dd34a04535800c14176501faab" ma:index="14" nillable="true" ma:taxonomy="true" ma:internalName="mfa189dd34a04535800c14176501faab" ma:taxonomyFieldName="ISO" ma:displayName="ISO" ma:fieldId="{6fa189dd-34a0-4535-800c-14176501faab}" ma:sspId="25447a7e-d66f-4d92-852a-d486d18790f4" ma:termSetId="97c2edbb-b2db-4b9e-8054-4307eea6c33a" ma:anchorId="00000000-0000-0000-0000-000000000000" ma:open="false" ma:isKeyword="false">
      <xsd:complexType>
        <xsd:sequence>
          <xsd:element ref="pc:Terms" minOccurs="0" maxOccurs="1"/>
        </xsd:sequence>
      </xsd:complex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ServiceAutoTags" ma:index="22" nillable="true" ma:displayName="Tags" ma:internalName="MediaServiceAutoTags"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element name="MediaServiceLocation" ma:index="27" nillable="true" ma:displayName="Location" ma:internalName="MediaServiceLocation" ma:readOnly="true">
      <xsd:simpleType>
        <xsd:restriction base="dms:Text"/>
      </xsd:simpleType>
    </xsd:element>
    <xsd:element name="lcf76f155ced4ddcb4097134ff3c332f" ma:index="29" nillable="true" ma:taxonomy="true" ma:internalName="lcf76f155ced4ddcb4097134ff3c332f" ma:taxonomyFieldName="MediaServiceImageTags" ma:displayName="Afbeeldingtags" ma:readOnly="false" ma:fieldId="{5cf76f15-5ced-4ddc-b409-7134ff3c332f}" ma:taxonomyMulti="true" ma:sspId="25447a7e-d66f-4d92-852a-d486d18790f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f5989c-1f66-453b-97a9-c90c329bf4ae"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9e181946-f74b-4bce-b54f-55d54ef65802}" ma:internalName="TaxCatchAll" ma:showField="CatchAllData" ma:web="f4f5989c-1f66-453b-97a9-c90c329bf4a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4f5989c-1f66-453b-97a9-c90c329bf4ae">
      <Value>5</Value>
      <Value>3</Value>
      <Value>2</Value>
    </TaxCatchAll>
    <mfa189dd34a04535800c14176501faab xmlns="bd423b62-5735-4e28-8584-b507427cfd8b">
      <Terms xmlns="http://schemas.microsoft.com/office/infopath/2007/PartnerControls">
        <TermInfo xmlns="http://schemas.microsoft.com/office/infopath/2007/PartnerControls">
          <TermName xmlns="http://schemas.microsoft.com/office/infopath/2007/PartnerControls">Nee</TermName>
          <TermId xmlns="http://schemas.microsoft.com/office/infopath/2007/PartnerControls">01e4a3df-00f3-4a1d-b591-45befe18714e</TermId>
        </TermInfo>
      </Terms>
    </mfa189dd34a04535800c14176501faab>
    <oc02e8e0e9d9407991e20b8d157ffc7a xmlns="bd423b62-5735-4e28-8584-b507427cfd8b">
      <Terms xmlns="http://schemas.microsoft.com/office/infopath/2007/PartnerControls">
        <TermInfo xmlns="http://schemas.microsoft.com/office/infopath/2007/PartnerControls">
          <TermName xmlns="http://schemas.microsoft.com/office/infopath/2007/PartnerControls">Geen</TermName>
          <TermId xmlns="http://schemas.microsoft.com/office/infopath/2007/PartnerControls">c2a9ee0b-b023-4fdb-819d-91f36db59503</TermId>
        </TermInfo>
      </Terms>
    </oc02e8e0e9d9407991e20b8d157ffc7a>
    <md2b3aabf5d64792ba3a55b23b5723d7 xmlns="bd423b62-5735-4e28-8584-b507427cfd8b">
      <Terms xmlns="http://schemas.microsoft.com/office/infopath/2007/PartnerControls">
        <TermInfo xmlns="http://schemas.microsoft.com/office/infopath/2007/PartnerControls">
          <TermName xmlns="http://schemas.microsoft.com/office/infopath/2007/PartnerControls">Openbaar</TermName>
          <TermId xmlns="http://schemas.microsoft.com/office/infopath/2007/PartnerControls">b27ca546-001a-4220-9d21-34d3aa70a4b4</TermId>
        </TermInfo>
      </Terms>
    </md2b3aabf5d64792ba3a55b23b5723d7>
    <lcf76f155ced4ddcb4097134ff3c332f xmlns="bd423b62-5735-4e28-8584-b507427cfd8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9BF67B-EAB5-4FCD-9DD7-FFC19AF821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423b62-5735-4e28-8584-b507427cfd8b"/>
    <ds:schemaRef ds:uri="f4f5989c-1f66-453b-97a9-c90c329bf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A156C5-532E-4CC8-B9FE-C11C1A1A1546}">
  <ds:schemaRefs>
    <ds:schemaRef ds:uri="http://purl.org/dc/dcmitype/"/>
    <ds:schemaRef ds:uri="http://purl.org/dc/terms/"/>
    <ds:schemaRef ds:uri="f4f5989c-1f66-453b-97a9-c90c329bf4ae"/>
    <ds:schemaRef ds:uri="http://schemas.openxmlformats.org/package/2006/metadata/core-properties"/>
    <ds:schemaRef ds:uri="http://schemas.microsoft.com/office/infopath/2007/PartnerControls"/>
    <ds:schemaRef ds:uri="bd423b62-5735-4e28-8584-b507427cfd8b"/>
    <ds:schemaRef ds:uri="http://purl.org/dc/elements/1.1/"/>
    <ds:schemaRef ds:uri="http://schemas.microsoft.com/office/2006/documentManagement/type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65AE9B51-1EA1-4A98-BEC3-E8CBFB6033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406</TotalTime>
  <Words>490</Words>
  <Application>Microsoft Office PowerPoint</Application>
  <PresentationFormat>Widescreen</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Kantoorthema</vt:lpstr>
      <vt:lpstr>PowerPoint Presentation</vt:lpstr>
      <vt:lpstr>Programma</vt:lpstr>
      <vt:lpstr>PowerPoint Presentation</vt:lpstr>
      <vt:lpstr>PowerPoint Presentation</vt:lpstr>
      <vt:lpstr>PowerPoint Presentation</vt:lpstr>
      <vt:lpstr>PowerPoint Presentation</vt:lpstr>
      <vt:lpstr>PowerPoint Presentation</vt:lpstr>
      <vt:lpstr>PowerPoint Presentation</vt:lpstr>
      <vt:lpstr>Waar vinden we NT1’ers?</vt:lpstr>
      <vt:lpstr>Hoe vraag je of iemand moeite heeft met basisvaardigheden?</vt:lpstr>
      <vt:lpstr>Hoe zorgen we dat mensen blijven zeggen wat lastig is voor hen?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Suggestie en Illusie</dc:creator>
  <cp:lastModifiedBy>Timmers, Madelief</cp:lastModifiedBy>
  <cp:revision>49</cp:revision>
  <dcterms:created xsi:type="dcterms:W3CDTF">2020-10-22T08:57:53Z</dcterms:created>
  <dcterms:modified xsi:type="dcterms:W3CDTF">2025-04-24T07:32:31Z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0x0101007E34897791BFA44897D2EF5CB8A56E05</vt:lpwstr>
  </property>
  <property fmtid="{D5CDD505-2E9C-101B-9397-08002B2CF9AE}" pid="3" name="Vertrouwelijkheid">
    <vt:lpwstr>5;#Openbaar|b27ca546-001a-4220-9d21-34d3aa70a4b4</vt:lpwstr>
  </property>
  <property fmtid="{D5CDD505-2E9C-101B-9397-08002B2CF9AE}" pid="4" name="Typering">
    <vt:lpwstr>2;#Geen|c2a9ee0b-b023-4fdb-819d-91f36db59503</vt:lpwstr>
  </property>
  <property fmtid="{D5CDD505-2E9C-101B-9397-08002B2CF9AE}" pid="5" name="ISO">
    <vt:lpwstr>3;#Nee|01e4a3df-00f3-4a1d-b591-45befe18714e</vt:lpwstr>
  </property>
  <property fmtid="{D5CDD505-2E9C-101B-9397-08002B2CF9AE}" pid="6" name="MediaServiceImageTags">
    <vt:lpwstr/>
  </property>
  <property fmtid="{D5CDD505-2E9C-101B-9397-08002B2CF9AE}" pid="7" name="DocChanged">
    <vt:lpwstr>True</vt:lpwstr>
  </property>
</Properties>
</file>